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9" r:id="rId3"/>
    <p:sldId id="269" r:id="rId4"/>
    <p:sldId id="260" r:id="rId5"/>
    <p:sldId id="270" r:id="rId6"/>
    <p:sldId id="272" r:id="rId7"/>
    <p:sldId id="258" r:id="rId8"/>
    <p:sldId id="257" r:id="rId9"/>
    <p:sldId id="280" r:id="rId10"/>
    <p:sldId id="274" r:id="rId11"/>
    <p:sldId id="275" r:id="rId12"/>
    <p:sldId id="278" r:id="rId13"/>
    <p:sldId id="276" r:id="rId14"/>
    <p:sldId id="279" r:id="rId15"/>
    <p:sldId id="277" r:id="rId16"/>
    <p:sldId id="273" r:id="rId17"/>
    <p:sldId id="286" r:id="rId18"/>
    <p:sldId id="282" r:id="rId19"/>
    <p:sldId id="261" r:id="rId20"/>
    <p:sldId id="281" r:id="rId21"/>
    <p:sldId id="264" r:id="rId22"/>
    <p:sldId id="265" r:id="rId23"/>
    <p:sldId id="289" r:id="rId24"/>
    <p:sldId id="267" r:id="rId25"/>
    <p:sldId id="283" r:id="rId26"/>
    <p:sldId id="284" r:id="rId27"/>
    <p:sldId id="287" r:id="rId28"/>
    <p:sldId id="288"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1496" autoAdjust="0"/>
    <p:restoredTop sz="70678" autoAdjust="0"/>
  </p:normalViewPr>
  <p:slideViewPr>
    <p:cSldViewPr snapToGrid="0" snapToObjects="1">
      <p:cViewPr varScale="1">
        <p:scale>
          <a:sx n="68" d="100"/>
          <a:sy n="68" d="100"/>
        </p:scale>
        <p:origin x="741"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257ED4-708F-FA46-9A6B-CAE791F57F3A}" type="datetimeFigureOut">
              <a:rPr lang="en-US" smtClean="0"/>
              <a:t>4/26/2017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2605A4-F44B-3F4F-99DC-6EEBBB9A68CD}" type="slidenum">
              <a:rPr lang="en-US" smtClean="0"/>
              <a:t>‹#›</a:t>
            </a:fld>
            <a:endParaRPr lang="en-US"/>
          </a:p>
        </p:txBody>
      </p:sp>
    </p:spTree>
    <p:extLst>
      <p:ext uri="{BB962C8B-B14F-4D97-AF65-F5344CB8AC3E}">
        <p14:creationId xmlns:p14="http://schemas.microsoft.com/office/powerpoint/2010/main" val="3863738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HS-PBIS COP #4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ABC district </a:t>
            </a:r>
            <a:r>
              <a:rPr lang="mr-IN" sz="1200" kern="1200" dirty="0">
                <a:solidFill>
                  <a:schemeClr val="tx1"/>
                </a:solidFill>
                <a:latin typeface="+mn-lt"/>
                <a:ea typeface="+mn-ea"/>
                <a:cs typeface="+mn-cs"/>
              </a:rPr>
              <a:t>–</a:t>
            </a:r>
            <a:r>
              <a:rPr lang="en-US" sz="1200" kern="1200" dirty="0">
                <a:solidFill>
                  <a:schemeClr val="tx1"/>
                </a:solidFill>
                <a:latin typeface="+mn-lt"/>
                <a:ea typeface="+mn-ea"/>
                <a:cs typeface="+mn-cs"/>
              </a:rPr>
              <a:t> hosting the </a:t>
            </a:r>
            <a:r>
              <a:rPr lang="en-US" sz="1200" kern="1200" dirty="0" err="1">
                <a:solidFill>
                  <a:schemeClr val="tx1"/>
                </a:solidFill>
                <a:latin typeface="+mn-lt"/>
                <a:ea typeface="+mn-ea"/>
                <a:cs typeface="+mn-cs"/>
              </a:rPr>
              <a:t>CoP</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Wednesday, April 26, 2017 (High School Problem Solving Teams)</a:t>
            </a:r>
          </a:p>
          <a:p>
            <a:r>
              <a:rPr lang="en-US" sz="1200" kern="1200" dirty="0">
                <a:solidFill>
                  <a:schemeClr val="tx1"/>
                </a:solidFill>
                <a:latin typeface="+mn-lt"/>
                <a:ea typeface="+mn-ea"/>
                <a:cs typeface="+mn-cs"/>
              </a:rPr>
              <a:t>9:30 - 10:30 Jessica/Webinar:  EXPLAIN and MODEL the Problem solving questions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10:30 - 11:30 </a:t>
            </a:r>
            <a:r>
              <a:rPr lang="en-US" sz="1200" kern="1200" dirty="0" err="1">
                <a:solidFill>
                  <a:schemeClr val="tx1"/>
                </a:solidFill>
                <a:latin typeface="+mn-lt"/>
                <a:ea typeface="+mn-ea"/>
                <a:cs typeface="+mn-cs"/>
              </a:rPr>
              <a:t>Cristy</a:t>
            </a:r>
            <a:r>
              <a:rPr lang="en-US" sz="1200" kern="1200" dirty="0">
                <a:solidFill>
                  <a:schemeClr val="tx1"/>
                </a:solidFill>
                <a:latin typeface="+mn-lt"/>
                <a:ea typeface="+mn-ea"/>
                <a:cs typeface="+mn-cs"/>
              </a:rPr>
              <a:t> /Processing Activity:  Simulation for TIPS model - precision statement and goal setting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12:30 - 1:30  Jessica/Webinar:  MODEL the link to behavior science, and implementation science what are the mechanisms to support adult behavior.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1:30 - 2:30:  </a:t>
            </a:r>
            <a:r>
              <a:rPr lang="en-US" sz="1200" kern="1200" dirty="0" err="1">
                <a:solidFill>
                  <a:schemeClr val="tx1"/>
                </a:solidFill>
                <a:latin typeface="+mn-lt"/>
                <a:ea typeface="+mn-ea"/>
                <a:cs typeface="+mn-cs"/>
              </a:rPr>
              <a:t>Cristy</a:t>
            </a:r>
            <a:r>
              <a:rPr lang="en-US" sz="1200" kern="1200" dirty="0">
                <a:solidFill>
                  <a:schemeClr val="tx1"/>
                </a:solidFill>
                <a:latin typeface="+mn-lt"/>
                <a:ea typeface="+mn-ea"/>
                <a:cs typeface="+mn-cs"/>
              </a:rPr>
              <a:t> /Processing Activity:  Simulation for TIPS model - solution plan</a:t>
            </a:r>
          </a:p>
          <a:p>
            <a:endParaRPr lang="en-US" dirty="0"/>
          </a:p>
        </p:txBody>
      </p:sp>
      <p:sp>
        <p:nvSpPr>
          <p:cNvPr id="4" name="Slide Number Placeholder 3"/>
          <p:cNvSpPr>
            <a:spLocks noGrp="1"/>
          </p:cNvSpPr>
          <p:nvPr>
            <p:ph type="sldNum" sz="quarter" idx="10"/>
          </p:nvPr>
        </p:nvSpPr>
        <p:spPr/>
        <p:txBody>
          <a:bodyPr/>
          <a:lstStyle/>
          <a:p>
            <a:fld id="{CF2605A4-F44B-3F4F-99DC-6EEBBB9A68CD}" type="slidenum">
              <a:rPr lang="en-US" smtClean="0"/>
              <a:t>1</a:t>
            </a:fld>
            <a:endParaRPr lang="en-US"/>
          </a:p>
        </p:txBody>
      </p:sp>
    </p:spTree>
    <p:extLst>
      <p:ext uri="{BB962C8B-B14F-4D97-AF65-F5344CB8AC3E}">
        <p14:creationId xmlns:p14="http://schemas.microsoft.com/office/powerpoint/2010/main" val="1112471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9:30 - 10:30 Jessica/Webinar:  EXPLAIN and MODEL the Problem solving question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PULL UP the Word document </a:t>
            </a:r>
            <a:r>
              <a:rPr lang="mr-IN" sz="1200" kern="1200" dirty="0">
                <a:solidFill>
                  <a:schemeClr val="tx1"/>
                </a:solidFill>
                <a:latin typeface="+mn-lt"/>
                <a:ea typeface="+mn-ea"/>
                <a:cs typeface="+mn-cs"/>
              </a:rPr>
              <a:t>–</a:t>
            </a:r>
            <a:r>
              <a:rPr lang="en-US" sz="1200" kern="1200" dirty="0">
                <a:solidFill>
                  <a:schemeClr val="tx1"/>
                </a:solidFill>
                <a:latin typeface="+mn-lt"/>
                <a:ea typeface="+mn-ea"/>
                <a:cs typeface="+mn-cs"/>
              </a:rPr>
              <a:t> explain each component. </a:t>
            </a:r>
            <a:endParaRPr lang="en-US" dirty="0"/>
          </a:p>
        </p:txBody>
      </p:sp>
      <p:sp>
        <p:nvSpPr>
          <p:cNvPr id="4" name="Slide Number Placeholder 3"/>
          <p:cNvSpPr>
            <a:spLocks noGrp="1"/>
          </p:cNvSpPr>
          <p:nvPr>
            <p:ph type="sldNum" sz="quarter" idx="10"/>
          </p:nvPr>
        </p:nvSpPr>
        <p:spPr/>
        <p:txBody>
          <a:bodyPr/>
          <a:lstStyle/>
          <a:p>
            <a:fld id="{CF2605A4-F44B-3F4F-99DC-6EEBBB9A68CD}" type="slidenum">
              <a:rPr lang="en-US" smtClean="0"/>
              <a:t>18</a:t>
            </a:fld>
            <a:endParaRPr lang="en-US"/>
          </a:p>
        </p:txBody>
      </p:sp>
    </p:spTree>
    <p:extLst>
      <p:ext uri="{BB962C8B-B14F-4D97-AF65-F5344CB8AC3E}">
        <p14:creationId xmlns:p14="http://schemas.microsoft.com/office/powerpoint/2010/main" val="2557050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12:30 - 1:30  Jessica/Webinar:  MODEL the link to behavior science, and implementation science what are the mechanisms to support adult behavior.</a:t>
            </a:r>
          </a:p>
          <a:p>
            <a:endParaRPr lang="en-US" dirty="0"/>
          </a:p>
        </p:txBody>
      </p:sp>
      <p:sp>
        <p:nvSpPr>
          <p:cNvPr id="4" name="Slide Number Placeholder 3"/>
          <p:cNvSpPr>
            <a:spLocks noGrp="1"/>
          </p:cNvSpPr>
          <p:nvPr>
            <p:ph type="sldNum" sz="quarter" idx="10"/>
          </p:nvPr>
        </p:nvSpPr>
        <p:spPr/>
        <p:txBody>
          <a:bodyPr/>
          <a:lstStyle/>
          <a:p>
            <a:fld id="{CF2605A4-F44B-3F4F-99DC-6EEBBB9A68CD}" type="slidenum">
              <a:rPr lang="en-US" smtClean="0"/>
              <a:t>19</a:t>
            </a:fld>
            <a:endParaRPr lang="en-US"/>
          </a:p>
        </p:txBody>
      </p:sp>
    </p:spTree>
    <p:extLst>
      <p:ext uri="{BB962C8B-B14F-4D97-AF65-F5344CB8AC3E}">
        <p14:creationId xmlns:p14="http://schemas.microsoft.com/office/powerpoint/2010/main" val="369871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What does</a:t>
            </a:r>
          </a:p>
        </p:txBody>
      </p:sp>
      <p:sp>
        <p:nvSpPr>
          <p:cNvPr id="4" name="Slide Number Placeholder 3"/>
          <p:cNvSpPr>
            <a:spLocks noGrp="1"/>
          </p:cNvSpPr>
          <p:nvPr>
            <p:ph type="sldNum" sz="quarter" idx="10"/>
          </p:nvPr>
        </p:nvSpPr>
        <p:spPr/>
        <p:txBody>
          <a:bodyPr/>
          <a:lstStyle/>
          <a:p>
            <a:fld id="{AF042FB3-1416-4B06-A41C-171C19A13A1B}" type="slidenum">
              <a:rPr lang="en-US" smtClean="0"/>
              <a:t>21</a:t>
            </a:fld>
            <a:endParaRPr lang="en-US" dirty="0"/>
          </a:p>
        </p:txBody>
      </p:sp>
    </p:spTree>
    <p:extLst>
      <p:ext uri="{BB962C8B-B14F-4D97-AF65-F5344CB8AC3E}">
        <p14:creationId xmlns:p14="http://schemas.microsoft.com/office/powerpoint/2010/main" val="1347338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042FB3-1416-4B06-A41C-171C19A13A1B}" type="slidenum">
              <a:rPr lang="en-US" smtClean="0"/>
              <a:t>22</a:t>
            </a:fld>
            <a:endParaRPr lang="en-US" dirty="0"/>
          </a:p>
        </p:txBody>
      </p:sp>
    </p:spTree>
    <p:extLst>
      <p:ext uri="{BB962C8B-B14F-4D97-AF65-F5344CB8AC3E}">
        <p14:creationId xmlns:p14="http://schemas.microsoft.com/office/powerpoint/2010/main" val="1347338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all of the things we want adults</a:t>
            </a:r>
            <a:r>
              <a:rPr lang="en-US" baseline="0" dirty="0"/>
              <a:t> to do, to help achieve those valued outcomes</a:t>
            </a:r>
            <a:r>
              <a:rPr lang="mr-IN" baseline="0" dirty="0"/>
              <a:t>…</a:t>
            </a:r>
            <a:r>
              <a:rPr lang="en-US" baseline="0" dirty="0"/>
              <a:t>we need to use the high probability strategies. </a:t>
            </a:r>
            <a:endParaRPr lang="en-US" dirty="0"/>
          </a:p>
        </p:txBody>
      </p:sp>
      <p:sp>
        <p:nvSpPr>
          <p:cNvPr id="4" name="Slide Number Placeholder 3"/>
          <p:cNvSpPr>
            <a:spLocks noGrp="1"/>
          </p:cNvSpPr>
          <p:nvPr>
            <p:ph type="sldNum" sz="quarter" idx="10"/>
          </p:nvPr>
        </p:nvSpPr>
        <p:spPr/>
        <p:txBody>
          <a:bodyPr/>
          <a:lstStyle/>
          <a:p>
            <a:fld id="{CF2605A4-F44B-3F4F-99DC-6EEBBB9A68CD}" type="slidenum">
              <a:rPr lang="en-US" smtClean="0"/>
              <a:t>26</a:t>
            </a:fld>
            <a:endParaRPr lang="en-US"/>
          </a:p>
        </p:txBody>
      </p:sp>
    </p:spTree>
    <p:extLst>
      <p:ext uri="{BB962C8B-B14F-4D97-AF65-F5344CB8AC3E}">
        <p14:creationId xmlns:p14="http://schemas.microsoft.com/office/powerpoint/2010/main" val="289137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our high school PBIS work, we often “bend” to outcomes that are elementary. We fail to see that PBIS can be used to shape academic outcomes, academic enabling / supporting behaviors. We need to hone in on the desired outcomes, and then work backwards: what are the practices that support these outcomes? What are the systems that support the adults to implement these practices? What are the data that tell us if we are doing an effective job, and where to intentionally point our resource and efforts</a:t>
            </a:r>
            <a:endParaRPr lang="en-US" dirty="0"/>
          </a:p>
        </p:txBody>
      </p:sp>
      <p:sp>
        <p:nvSpPr>
          <p:cNvPr id="4" name="Slide Number Placeholder 3"/>
          <p:cNvSpPr>
            <a:spLocks noGrp="1"/>
          </p:cNvSpPr>
          <p:nvPr>
            <p:ph type="sldNum" sz="quarter" idx="10"/>
          </p:nvPr>
        </p:nvSpPr>
        <p:spPr/>
        <p:txBody>
          <a:bodyPr/>
          <a:lstStyle/>
          <a:p>
            <a:fld id="{CF2605A4-F44B-3F4F-99DC-6EEBBB9A68CD}" type="slidenum">
              <a:rPr lang="en-US" smtClean="0"/>
              <a:t>27</a:t>
            </a:fld>
            <a:endParaRPr lang="en-US"/>
          </a:p>
        </p:txBody>
      </p:sp>
    </p:spTree>
    <p:extLst>
      <p:ext uri="{BB962C8B-B14F-4D97-AF65-F5344CB8AC3E}">
        <p14:creationId xmlns:p14="http://schemas.microsoft.com/office/powerpoint/2010/main" val="2530704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our high school PBIS work, we often “bend” to outcomes that are elementary. We fail to see that PBIS can be used to shape academic outcomes, academic enabling / supporting behaviors. We need to hone in on the desired outcomes, and then work backwards: what are the practices that support these outcomes? What are the systems that support the adults to implement these practices? What are the data that tell us if we are doing an effective job, and where to intentionally point our resource and efforts</a:t>
            </a:r>
            <a:endParaRPr lang="en-US" dirty="0"/>
          </a:p>
        </p:txBody>
      </p:sp>
      <p:sp>
        <p:nvSpPr>
          <p:cNvPr id="4" name="Slide Number Placeholder 3"/>
          <p:cNvSpPr>
            <a:spLocks noGrp="1"/>
          </p:cNvSpPr>
          <p:nvPr>
            <p:ph type="sldNum" sz="quarter" idx="10"/>
          </p:nvPr>
        </p:nvSpPr>
        <p:spPr/>
        <p:txBody>
          <a:bodyPr/>
          <a:lstStyle/>
          <a:p>
            <a:fld id="{CF2605A4-F44B-3F4F-99DC-6EEBBB9A68CD}" type="slidenum">
              <a:rPr lang="en-US" smtClean="0"/>
              <a:t>2</a:t>
            </a:fld>
            <a:endParaRPr lang="en-US"/>
          </a:p>
        </p:txBody>
      </p:sp>
    </p:spTree>
    <p:extLst>
      <p:ext uri="{BB962C8B-B14F-4D97-AF65-F5344CB8AC3E}">
        <p14:creationId xmlns:p14="http://schemas.microsoft.com/office/powerpoint/2010/main" val="2530704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our work in PBIS ultimately</a:t>
            </a:r>
            <a:r>
              <a:rPr lang="en-US" baseline="0" dirty="0"/>
              <a:t> comes back to the classroom. Everything we do in the classroom contributes to success, stagnation, or failure. The outcomes we want, are linked closely to the fidelity of our classroom work.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F2605A4-F44B-3F4F-99DC-6EEBBB9A68CD}" type="slidenum">
              <a:rPr lang="en-US" smtClean="0"/>
              <a:t>4</a:t>
            </a:fld>
            <a:endParaRPr lang="en-US"/>
          </a:p>
        </p:txBody>
      </p:sp>
    </p:spTree>
    <p:extLst>
      <p:ext uri="{BB962C8B-B14F-4D97-AF65-F5344CB8AC3E}">
        <p14:creationId xmlns:p14="http://schemas.microsoft.com/office/powerpoint/2010/main" val="354369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level of precision</a:t>
            </a:r>
            <a:r>
              <a:rPr lang="en-US" baseline="0" dirty="0"/>
              <a:t> asks us to back out and look at our data systems</a:t>
            </a:r>
            <a:r>
              <a:rPr lang="mr-IN" baseline="0" dirty="0"/>
              <a:t>…</a:t>
            </a:r>
            <a:endParaRPr lang="en-US" dirty="0"/>
          </a:p>
        </p:txBody>
      </p:sp>
      <p:sp>
        <p:nvSpPr>
          <p:cNvPr id="4" name="Slide Number Placeholder 3"/>
          <p:cNvSpPr>
            <a:spLocks noGrp="1"/>
          </p:cNvSpPr>
          <p:nvPr>
            <p:ph type="sldNum" sz="quarter" idx="10"/>
          </p:nvPr>
        </p:nvSpPr>
        <p:spPr/>
        <p:txBody>
          <a:bodyPr/>
          <a:lstStyle/>
          <a:p>
            <a:fld id="{CF2605A4-F44B-3F4F-99DC-6EEBBB9A68CD}" type="slidenum">
              <a:rPr lang="en-US" smtClean="0"/>
              <a:t>6</a:t>
            </a:fld>
            <a:endParaRPr lang="en-US"/>
          </a:p>
        </p:txBody>
      </p:sp>
    </p:spTree>
    <p:extLst>
      <p:ext uri="{BB962C8B-B14F-4D97-AF65-F5344CB8AC3E}">
        <p14:creationId xmlns:p14="http://schemas.microsoft.com/office/powerpoint/2010/main" val="1474492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2605A4-F44B-3F4F-99DC-6EEBBB9A68CD}" type="slidenum">
              <a:rPr lang="en-US" smtClean="0"/>
              <a:t>7</a:t>
            </a:fld>
            <a:endParaRPr lang="en-US"/>
          </a:p>
        </p:txBody>
      </p:sp>
    </p:spTree>
    <p:extLst>
      <p:ext uri="{BB962C8B-B14F-4D97-AF65-F5344CB8AC3E}">
        <p14:creationId xmlns:p14="http://schemas.microsoft.com/office/powerpoint/2010/main" val="2261746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9:30 - 10:30 Jessica/Webinar:  EXPLAIN and MODEL the Problem solving question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PULL UP the Word document </a:t>
            </a:r>
            <a:r>
              <a:rPr lang="mr-IN" sz="1200" kern="1200" dirty="0">
                <a:solidFill>
                  <a:schemeClr val="tx1"/>
                </a:solidFill>
                <a:latin typeface="+mn-lt"/>
                <a:ea typeface="+mn-ea"/>
                <a:cs typeface="+mn-cs"/>
              </a:rPr>
              <a:t>–</a:t>
            </a:r>
            <a:r>
              <a:rPr lang="en-US" sz="1200" kern="1200" dirty="0">
                <a:solidFill>
                  <a:schemeClr val="tx1"/>
                </a:solidFill>
                <a:latin typeface="+mn-lt"/>
                <a:ea typeface="+mn-ea"/>
                <a:cs typeface="+mn-cs"/>
              </a:rPr>
              <a:t> explain each component. </a:t>
            </a:r>
            <a:endParaRPr lang="en-US" dirty="0"/>
          </a:p>
        </p:txBody>
      </p:sp>
      <p:sp>
        <p:nvSpPr>
          <p:cNvPr id="4" name="Slide Number Placeholder 3"/>
          <p:cNvSpPr>
            <a:spLocks noGrp="1"/>
          </p:cNvSpPr>
          <p:nvPr>
            <p:ph type="sldNum" sz="quarter" idx="10"/>
          </p:nvPr>
        </p:nvSpPr>
        <p:spPr/>
        <p:txBody>
          <a:bodyPr/>
          <a:lstStyle/>
          <a:p>
            <a:fld id="{CF2605A4-F44B-3F4F-99DC-6EEBBB9A68CD}" type="slidenum">
              <a:rPr lang="en-US" smtClean="0"/>
              <a:t>8</a:t>
            </a:fld>
            <a:endParaRPr lang="en-US"/>
          </a:p>
        </p:txBody>
      </p:sp>
    </p:spTree>
    <p:extLst>
      <p:ext uri="{BB962C8B-B14F-4D97-AF65-F5344CB8AC3E}">
        <p14:creationId xmlns:p14="http://schemas.microsoft.com/office/powerpoint/2010/main" val="2557050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Unless we know our data intimately, including how we are all doing, what we are all doing,</a:t>
            </a:r>
            <a:r>
              <a:rPr lang="en-US" baseline="0" dirty="0"/>
              <a:t> we cannot action plan or implement a course of action to adequately address the problems. </a:t>
            </a:r>
            <a:endParaRPr lang="en-US" dirty="0"/>
          </a:p>
        </p:txBody>
      </p:sp>
      <p:sp>
        <p:nvSpPr>
          <p:cNvPr id="4" name="Slide Number Placeholder 3"/>
          <p:cNvSpPr>
            <a:spLocks noGrp="1"/>
          </p:cNvSpPr>
          <p:nvPr>
            <p:ph type="sldNum" sz="quarter" idx="10"/>
          </p:nvPr>
        </p:nvSpPr>
        <p:spPr/>
        <p:txBody>
          <a:bodyPr/>
          <a:lstStyle/>
          <a:p>
            <a:fld id="{CF2605A4-F44B-3F4F-99DC-6EEBBB9A68CD}" type="slidenum">
              <a:rPr lang="en-US" smtClean="0"/>
              <a:t>15</a:t>
            </a:fld>
            <a:endParaRPr lang="en-US"/>
          </a:p>
        </p:txBody>
      </p:sp>
    </p:spTree>
    <p:extLst>
      <p:ext uri="{BB962C8B-B14F-4D97-AF65-F5344CB8AC3E}">
        <p14:creationId xmlns:p14="http://schemas.microsoft.com/office/powerpoint/2010/main" val="1279920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2605A4-F44B-3F4F-99DC-6EEBBB9A68CD}" type="slidenum">
              <a:rPr lang="en-US" smtClean="0"/>
              <a:t>16</a:t>
            </a:fld>
            <a:endParaRPr lang="en-US"/>
          </a:p>
        </p:txBody>
      </p:sp>
    </p:spTree>
    <p:extLst>
      <p:ext uri="{BB962C8B-B14F-4D97-AF65-F5344CB8AC3E}">
        <p14:creationId xmlns:p14="http://schemas.microsoft.com/office/powerpoint/2010/main" val="2261746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HS-PBIS COP #4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ABC district </a:t>
            </a:r>
            <a:r>
              <a:rPr lang="mr-IN" sz="1200" kern="1200" dirty="0">
                <a:solidFill>
                  <a:schemeClr val="tx1"/>
                </a:solidFill>
                <a:latin typeface="+mn-lt"/>
                <a:ea typeface="+mn-ea"/>
                <a:cs typeface="+mn-cs"/>
              </a:rPr>
              <a:t>–</a:t>
            </a:r>
            <a:r>
              <a:rPr lang="en-US" sz="1200" kern="1200" dirty="0">
                <a:solidFill>
                  <a:schemeClr val="tx1"/>
                </a:solidFill>
                <a:latin typeface="+mn-lt"/>
                <a:ea typeface="+mn-ea"/>
                <a:cs typeface="+mn-cs"/>
              </a:rPr>
              <a:t> hosting the </a:t>
            </a:r>
            <a:r>
              <a:rPr lang="en-US" sz="1200" kern="1200" dirty="0" err="1">
                <a:solidFill>
                  <a:schemeClr val="tx1"/>
                </a:solidFill>
                <a:latin typeface="+mn-lt"/>
                <a:ea typeface="+mn-ea"/>
                <a:cs typeface="+mn-cs"/>
              </a:rPr>
              <a:t>CoP</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Wednesday, April 26, 2017 (High School Problem Solving Teams)</a:t>
            </a:r>
          </a:p>
          <a:p>
            <a:r>
              <a:rPr lang="en-US" sz="1200" kern="1200" dirty="0">
                <a:solidFill>
                  <a:schemeClr val="tx1"/>
                </a:solidFill>
                <a:latin typeface="+mn-lt"/>
                <a:ea typeface="+mn-ea"/>
                <a:cs typeface="+mn-cs"/>
              </a:rPr>
              <a:t>9:30 - 10:30 Jessica/Webinar:  EXPLAIN and MODEL the Problem solving questions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10:30 - 11:30 </a:t>
            </a:r>
            <a:r>
              <a:rPr lang="en-US" sz="1200" kern="1200" dirty="0" err="1">
                <a:solidFill>
                  <a:schemeClr val="tx1"/>
                </a:solidFill>
                <a:latin typeface="+mn-lt"/>
                <a:ea typeface="+mn-ea"/>
                <a:cs typeface="+mn-cs"/>
              </a:rPr>
              <a:t>Cristy</a:t>
            </a:r>
            <a:r>
              <a:rPr lang="en-US" sz="1200" kern="1200" dirty="0">
                <a:solidFill>
                  <a:schemeClr val="tx1"/>
                </a:solidFill>
                <a:latin typeface="+mn-lt"/>
                <a:ea typeface="+mn-ea"/>
                <a:cs typeface="+mn-cs"/>
              </a:rPr>
              <a:t> /Processing Activity:  Simulation for TIPS model - precision statement and goal setting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12:30 - 1:30  Jessica/Webinar:  MODEL the link to behavior science, and implementation science what are the mechanisms to support adult behavior.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1:30 - 2:30:  </a:t>
            </a:r>
            <a:r>
              <a:rPr lang="en-US" sz="1200" kern="1200" dirty="0" err="1">
                <a:solidFill>
                  <a:schemeClr val="tx1"/>
                </a:solidFill>
                <a:latin typeface="+mn-lt"/>
                <a:ea typeface="+mn-ea"/>
                <a:cs typeface="+mn-cs"/>
              </a:rPr>
              <a:t>Cristy</a:t>
            </a:r>
            <a:r>
              <a:rPr lang="en-US" sz="1200" kern="1200" dirty="0">
                <a:solidFill>
                  <a:schemeClr val="tx1"/>
                </a:solidFill>
                <a:latin typeface="+mn-lt"/>
                <a:ea typeface="+mn-ea"/>
                <a:cs typeface="+mn-cs"/>
              </a:rPr>
              <a:t> /Processing Activity:  Simulation for TIPS model - solution plan</a:t>
            </a:r>
          </a:p>
          <a:p>
            <a:endParaRPr lang="en-US" dirty="0"/>
          </a:p>
        </p:txBody>
      </p:sp>
      <p:sp>
        <p:nvSpPr>
          <p:cNvPr id="4" name="Slide Number Placeholder 3"/>
          <p:cNvSpPr>
            <a:spLocks noGrp="1"/>
          </p:cNvSpPr>
          <p:nvPr>
            <p:ph type="sldNum" sz="quarter" idx="10"/>
          </p:nvPr>
        </p:nvSpPr>
        <p:spPr/>
        <p:txBody>
          <a:bodyPr/>
          <a:lstStyle/>
          <a:p>
            <a:fld id="{CF2605A4-F44B-3F4F-99DC-6EEBBB9A68CD}" type="slidenum">
              <a:rPr lang="en-US" smtClean="0"/>
              <a:t>17</a:t>
            </a:fld>
            <a:endParaRPr lang="en-US"/>
          </a:p>
        </p:txBody>
      </p:sp>
    </p:spTree>
    <p:extLst>
      <p:ext uri="{BB962C8B-B14F-4D97-AF65-F5344CB8AC3E}">
        <p14:creationId xmlns:p14="http://schemas.microsoft.com/office/powerpoint/2010/main" val="1112471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181E44-D1F1-9F4E-8726-06BAB38F574F}"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191A4-E5A6-FF45-A934-1B3C97B6E108}" type="slidenum">
              <a:rPr lang="en-US" smtClean="0"/>
              <a:t>‹#›</a:t>
            </a:fld>
            <a:endParaRPr lang="en-US"/>
          </a:p>
        </p:txBody>
      </p:sp>
    </p:spTree>
    <p:extLst>
      <p:ext uri="{BB962C8B-B14F-4D97-AF65-F5344CB8AC3E}">
        <p14:creationId xmlns:p14="http://schemas.microsoft.com/office/powerpoint/2010/main" val="4072620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181E44-D1F1-9F4E-8726-06BAB38F574F}"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191A4-E5A6-FF45-A934-1B3C97B6E108}" type="slidenum">
              <a:rPr lang="en-US" smtClean="0"/>
              <a:t>‹#›</a:t>
            </a:fld>
            <a:endParaRPr lang="en-US"/>
          </a:p>
        </p:txBody>
      </p:sp>
    </p:spTree>
    <p:extLst>
      <p:ext uri="{BB962C8B-B14F-4D97-AF65-F5344CB8AC3E}">
        <p14:creationId xmlns:p14="http://schemas.microsoft.com/office/powerpoint/2010/main" val="3538871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181E44-D1F1-9F4E-8726-06BAB38F574F}"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191A4-E5A6-FF45-A934-1B3C97B6E108}" type="slidenum">
              <a:rPr lang="en-US" smtClean="0"/>
              <a:t>‹#›</a:t>
            </a:fld>
            <a:endParaRPr lang="en-US"/>
          </a:p>
        </p:txBody>
      </p:sp>
    </p:spTree>
    <p:extLst>
      <p:ext uri="{BB962C8B-B14F-4D97-AF65-F5344CB8AC3E}">
        <p14:creationId xmlns:p14="http://schemas.microsoft.com/office/powerpoint/2010/main" val="2908617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181E44-D1F1-9F4E-8726-06BAB38F574F}"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191A4-E5A6-FF45-A934-1B3C97B6E108}" type="slidenum">
              <a:rPr lang="en-US" smtClean="0"/>
              <a:t>‹#›</a:t>
            </a:fld>
            <a:endParaRPr lang="en-US"/>
          </a:p>
        </p:txBody>
      </p:sp>
    </p:spTree>
    <p:extLst>
      <p:ext uri="{BB962C8B-B14F-4D97-AF65-F5344CB8AC3E}">
        <p14:creationId xmlns:p14="http://schemas.microsoft.com/office/powerpoint/2010/main" val="2995833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181E44-D1F1-9F4E-8726-06BAB38F574F}"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191A4-E5A6-FF45-A934-1B3C97B6E108}" type="slidenum">
              <a:rPr lang="en-US" smtClean="0"/>
              <a:t>‹#›</a:t>
            </a:fld>
            <a:endParaRPr lang="en-US"/>
          </a:p>
        </p:txBody>
      </p:sp>
    </p:spTree>
    <p:extLst>
      <p:ext uri="{BB962C8B-B14F-4D97-AF65-F5344CB8AC3E}">
        <p14:creationId xmlns:p14="http://schemas.microsoft.com/office/powerpoint/2010/main" val="3481197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181E44-D1F1-9F4E-8726-06BAB38F574F}"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191A4-E5A6-FF45-A934-1B3C97B6E108}" type="slidenum">
              <a:rPr lang="en-US" smtClean="0"/>
              <a:t>‹#›</a:t>
            </a:fld>
            <a:endParaRPr lang="en-US"/>
          </a:p>
        </p:txBody>
      </p:sp>
    </p:spTree>
    <p:extLst>
      <p:ext uri="{BB962C8B-B14F-4D97-AF65-F5344CB8AC3E}">
        <p14:creationId xmlns:p14="http://schemas.microsoft.com/office/powerpoint/2010/main" val="679239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181E44-D1F1-9F4E-8726-06BAB38F574F}"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8191A4-E5A6-FF45-A934-1B3C97B6E108}" type="slidenum">
              <a:rPr lang="en-US" smtClean="0"/>
              <a:t>‹#›</a:t>
            </a:fld>
            <a:endParaRPr lang="en-US"/>
          </a:p>
        </p:txBody>
      </p:sp>
    </p:spTree>
    <p:extLst>
      <p:ext uri="{BB962C8B-B14F-4D97-AF65-F5344CB8AC3E}">
        <p14:creationId xmlns:p14="http://schemas.microsoft.com/office/powerpoint/2010/main" val="117604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181E44-D1F1-9F4E-8726-06BAB38F574F}"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8191A4-E5A6-FF45-A934-1B3C97B6E108}" type="slidenum">
              <a:rPr lang="en-US" smtClean="0"/>
              <a:t>‹#›</a:t>
            </a:fld>
            <a:endParaRPr lang="en-US"/>
          </a:p>
        </p:txBody>
      </p:sp>
    </p:spTree>
    <p:extLst>
      <p:ext uri="{BB962C8B-B14F-4D97-AF65-F5344CB8AC3E}">
        <p14:creationId xmlns:p14="http://schemas.microsoft.com/office/powerpoint/2010/main" val="4200499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181E44-D1F1-9F4E-8726-06BAB38F574F}"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8191A4-E5A6-FF45-A934-1B3C97B6E108}" type="slidenum">
              <a:rPr lang="en-US" smtClean="0"/>
              <a:t>‹#›</a:t>
            </a:fld>
            <a:endParaRPr lang="en-US"/>
          </a:p>
        </p:txBody>
      </p:sp>
    </p:spTree>
    <p:extLst>
      <p:ext uri="{BB962C8B-B14F-4D97-AF65-F5344CB8AC3E}">
        <p14:creationId xmlns:p14="http://schemas.microsoft.com/office/powerpoint/2010/main" val="3854089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181E44-D1F1-9F4E-8726-06BAB38F574F}"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191A4-E5A6-FF45-A934-1B3C97B6E108}" type="slidenum">
              <a:rPr lang="en-US" smtClean="0"/>
              <a:t>‹#›</a:t>
            </a:fld>
            <a:endParaRPr lang="en-US"/>
          </a:p>
        </p:txBody>
      </p:sp>
    </p:spTree>
    <p:extLst>
      <p:ext uri="{BB962C8B-B14F-4D97-AF65-F5344CB8AC3E}">
        <p14:creationId xmlns:p14="http://schemas.microsoft.com/office/powerpoint/2010/main" val="878369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181E44-D1F1-9F4E-8726-06BAB38F574F}"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191A4-E5A6-FF45-A934-1B3C97B6E108}" type="slidenum">
              <a:rPr lang="en-US" smtClean="0"/>
              <a:t>‹#›</a:t>
            </a:fld>
            <a:endParaRPr lang="en-US"/>
          </a:p>
        </p:txBody>
      </p:sp>
    </p:spTree>
    <p:extLst>
      <p:ext uri="{BB962C8B-B14F-4D97-AF65-F5344CB8AC3E}">
        <p14:creationId xmlns:p14="http://schemas.microsoft.com/office/powerpoint/2010/main" val="3597351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81E44-D1F1-9F4E-8726-06BAB38F574F}" type="datetimeFigureOut">
              <a:rPr lang="en-US" smtClean="0"/>
              <a:t>4/26/2017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8191A4-E5A6-FF45-A934-1B3C97B6E108}" type="slidenum">
              <a:rPr lang="en-US" smtClean="0"/>
              <a:t>‹#›</a:t>
            </a:fld>
            <a:endParaRPr lang="en-US"/>
          </a:p>
        </p:txBody>
      </p:sp>
    </p:spTree>
    <p:extLst>
      <p:ext uri="{BB962C8B-B14F-4D97-AF65-F5344CB8AC3E}">
        <p14:creationId xmlns:p14="http://schemas.microsoft.com/office/powerpoint/2010/main" val="1768435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www.PBIS.or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www.pbisapps.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www.PBIS.org" TargetMode="External"/><Relationship Id="rId2" Type="http://schemas.openxmlformats.org/officeDocument/2006/relationships/hyperlink" Target="http://www.midwestpbis.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chemeClr val="tx1"/>
                </a:solidFill>
              </a:rPr>
              <a:t>HS-PBIS COP #4 Data for Decision Making in High Schools</a:t>
            </a:r>
            <a:br>
              <a:rPr lang="en-US" dirty="0">
                <a:solidFill>
                  <a:schemeClr val="tx1"/>
                </a:solidFill>
              </a:rPr>
            </a:br>
            <a:br>
              <a:rPr lang="en-US" dirty="0">
                <a:solidFill>
                  <a:schemeClr val="tx1"/>
                </a:solidFill>
              </a:rPr>
            </a:br>
            <a:r>
              <a:rPr lang="en-US" sz="2700" dirty="0"/>
              <a:t>Jessica Swain-Bradway, Ph.D.</a:t>
            </a:r>
            <a:br>
              <a:rPr lang="en-US" sz="2700" dirty="0"/>
            </a:br>
            <a:br>
              <a:rPr lang="en-US" sz="2700" dirty="0"/>
            </a:br>
            <a:r>
              <a:rPr lang="en-US" sz="2700" dirty="0"/>
              <a:t>With contributions from the partners of the National PBIS TA Center </a:t>
            </a:r>
            <a:r>
              <a:rPr lang="en-US" sz="2700" dirty="0" err="1"/>
              <a:t>www.PBIS.org</a:t>
            </a:r>
            <a:br>
              <a:rPr lang="en-US" sz="2700" dirty="0"/>
            </a:br>
            <a:endParaRPr lang="en-US" sz="2700" dirty="0"/>
          </a:p>
        </p:txBody>
      </p:sp>
      <p:sp>
        <p:nvSpPr>
          <p:cNvPr id="3" name="Subtitle 2"/>
          <p:cNvSpPr>
            <a:spLocks noGrp="1"/>
          </p:cNvSpPr>
          <p:nvPr>
            <p:ph type="subTitle" idx="1"/>
          </p:nvPr>
        </p:nvSpPr>
        <p:spPr>
          <a:xfrm>
            <a:off x="1371600" y="4762500"/>
            <a:ext cx="6400800" cy="799453"/>
          </a:xfrm>
        </p:spPr>
        <p:txBody>
          <a:bodyPr/>
          <a:lstStyle/>
          <a:p>
            <a:r>
              <a:rPr lang="en-US" dirty="0">
                <a:solidFill>
                  <a:schemeClr val="tx1"/>
                </a:solidFill>
              </a:rPr>
              <a:t>Wednesday, April 26, 2017</a:t>
            </a:r>
          </a:p>
        </p:txBody>
      </p:sp>
      <p:pic>
        <p:nvPicPr>
          <p:cNvPr id="4" name="Content Placeholder 4"/>
          <p:cNvPicPr>
            <a:picLocks noChangeAspect="1"/>
          </p:cNvPicPr>
          <p:nvPr/>
        </p:nvPicPr>
        <p:blipFill>
          <a:blip r:embed="rId3"/>
          <a:srcRect l="6662" r="6662"/>
          <a:stretch>
            <a:fillRect/>
          </a:stretch>
        </p:blipFill>
        <p:spPr>
          <a:xfrm>
            <a:off x="114926" y="5369052"/>
            <a:ext cx="2165772" cy="1191091"/>
          </a:xfrm>
          <a:prstGeom prst="rect">
            <a:avLst/>
          </a:prstGeom>
        </p:spPr>
      </p:pic>
      <p:pic>
        <p:nvPicPr>
          <p:cNvPr id="5" name="Picture 4"/>
          <p:cNvPicPr>
            <a:picLocks noChangeAspect="1"/>
          </p:cNvPicPr>
          <p:nvPr/>
        </p:nvPicPr>
        <p:blipFill>
          <a:blip r:embed="rId4"/>
          <a:stretch>
            <a:fillRect/>
          </a:stretch>
        </p:blipFill>
        <p:spPr>
          <a:xfrm>
            <a:off x="901533" y="211765"/>
            <a:ext cx="6870867" cy="580637"/>
          </a:xfrm>
          <a:prstGeom prst="rect">
            <a:avLst/>
          </a:prstGeom>
        </p:spPr>
      </p:pic>
      <p:pic>
        <p:nvPicPr>
          <p:cNvPr id="6" name="Picture 5"/>
          <p:cNvPicPr>
            <a:picLocks noChangeAspect="1"/>
          </p:cNvPicPr>
          <p:nvPr/>
        </p:nvPicPr>
        <p:blipFill>
          <a:blip r:embed="rId5"/>
          <a:stretch>
            <a:fillRect/>
          </a:stretch>
        </p:blipFill>
        <p:spPr>
          <a:xfrm>
            <a:off x="4535142" y="5643516"/>
            <a:ext cx="4474013" cy="916627"/>
          </a:xfrm>
          <a:prstGeom prst="rect">
            <a:avLst/>
          </a:prstGeom>
        </p:spPr>
      </p:pic>
    </p:spTree>
    <p:extLst>
      <p:ext uri="{BB962C8B-B14F-4D97-AF65-F5344CB8AC3E}">
        <p14:creationId xmlns:p14="http://schemas.microsoft.com/office/powerpoint/2010/main" val="4033583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Precision </a:t>
            </a:r>
          </a:p>
        </p:txBody>
      </p:sp>
      <p:sp>
        <p:nvSpPr>
          <p:cNvPr id="3" name="Content Placeholder 2"/>
          <p:cNvSpPr>
            <a:spLocks noGrp="1"/>
          </p:cNvSpPr>
          <p:nvPr>
            <p:ph idx="1"/>
          </p:nvPr>
        </p:nvSpPr>
        <p:spPr/>
        <p:txBody>
          <a:bodyPr/>
          <a:lstStyle/>
          <a:p>
            <a:pPr lvl="1"/>
            <a:r>
              <a:rPr lang="en-US" b="1" dirty="0"/>
              <a:t>What </a:t>
            </a:r>
            <a:r>
              <a:rPr lang="en-US" dirty="0"/>
              <a:t>is problem, and how often is it happening</a:t>
            </a:r>
          </a:p>
          <a:p>
            <a:pPr lvl="1"/>
            <a:r>
              <a:rPr lang="en-US" b="1" dirty="0"/>
              <a:t>Where</a:t>
            </a:r>
            <a:r>
              <a:rPr lang="en-US" dirty="0"/>
              <a:t> is it happening</a:t>
            </a:r>
          </a:p>
          <a:p>
            <a:pPr lvl="1"/>
            <a:r>
              <a:rPr lang="en-US" b="1" dirty="0"/>
              <a:t>Who</a:t>
            </a:r>
            <a:r>
              <a:rPr lang="en-US" dirty="0"/>
              <a:t> is engaged in the behavior</a:t>
            </a:r>
          </a:p>
          <a:p>
            <a:pPr lvl="1"/>
            <a:r>
              <a:rPr lang="en-US" b="1" dirty="0"/>
              <a:t>When</a:t>
            </a:r>
            <a:r>
              <a:rPr lang="en-US" dirty="0"/>
              <a:t> the problem is most likely</a:t>
            </a:r>
          </a:p>
          <a:p>
            <a:pPr lvl="1"/>
            <a:r>
              <a:rPr lang="en-US" b="1" dirty="0"/>
              <a:t>Why</a:t>
            </a:r>
            <a:r>
              <a:rPr lang="en-US" dirty="0"/>
              <a:t> the problem is sustaining</a:t>
            </a:r>
          </a:p>
          <a:p>
            <a:endParaRPr lang="en-US" dirty="0"/>
          </a:p>
        </p:txBody>
      </p:sp>
      <p:sp>
        <p:nvSpPr>
          <p:cNvPr id="5" name="Rounded Rectangle 4"/>
          <p:cNvSpPr/>
          <p:nvPr/>
        </p:nvSpPr>
        <p:spPr>
          <a:xfrm>
            <a:off x="5552969" y="4286199"/>
            <a:ext cx="3369967" cy="1999129"/>
          </a:xfrm>
          <a:prstGeom prst="roundRect">
            <a:avLst/>
          </a:prstGeom>
          <a:solidFill>
            <a:schemeClr val="accent3">
              <a:lumMod val="60000"/>
              <a:lumOff val="40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13716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000">
                <a:solidFill>
                  <a:srgbClr val="262626"/>
                </a:solidFill>
                <a:effectLst/>
                <a:ea typeface="Cambria"/>
                <a:cs typeface="Times New Roman"/>
              </a:rPr>
              <a:t>Identify the main problem, the outcomes, you would like to improve. Be specific (who, what, where, when, and why).</a:t>
            </a:r>
            <a:endParaRPr lang="en-US" sz="2000">
              <a:effectLst/>
              <a:ea typeface="Cambria"/>
              <a:cs typeface="Times New Roman"/>
            </a:endParaRPr>
          </a:p>
        </p:txBody>
      </p:sp>
    </p:spTree>
    <p:extLst>
      <p:ext uri="{BB962C8B-B14F-4D97-AF65-F5344CB8AC3E}">
        <p14:creationId xmlns:p14="http://schemas.microsoft.com/office/powerpoint/2010/main" val="2874241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Fidelity as a CORE FEATURE </a:t>
            </a:r>
          </a:p>
        </p:txBody>
      </p:sp>
      <p:sp>
        <p:nvSpPr>
          <p:cNvPr id="3" name="Content Placeholder 2"/>
          <p:cNvSpPr>
            <a:spLocks noGrp="1"/>
          </p:cNvSpPr>
          <p:nvPr>
            <p:ph idx="1"/>
          </p:nvPr>
        </p:nvSpPr>
        <p:spPr/>
        <p:txBody>
          <a:bodyPr/>
          <a:lstStyle/>
          <a:p>
            <a:r>
              <a:rPr lang="en-US" dirty="0"/>
              <a:t>Range of tools to identify the strengths and needs of fidelity </a:t>
            </a:r>
          </a:p>
          <a:p>
            <a:r>
              <a:rPr lang="en-US" dirty="0"/>
              <a:t>Systems (TFI, SAS, BOQ)</a:t>
            </a:r>
          </a:p>
          <a:p>
            <a:r>
              <a:rPr lang="en-US" dirty="0"/>
              <a:t>Practices (Self-assessments, checklists, observation protocols).</a:t>
            </a:r>
          </a:p>
        </p:txBody>
      </p:sp>
      <p:sp>
        <p:nvSpPr>
          <p:cNvPr id="4" name="Rounded Rectangle 3"/>
          <p:cNvSpPr/>
          <p:nvPr/>
        </p:nvSpPr>
        <p:spPr>
          <a:xfrm>
            <a:off x="4810149" y="4205611"/>
            <a:ext cx="3646544" cy="1920552"/>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2000" dirty="0">
                <a:solidFill>
                  <a:srgbClr val="262626"/>
                </a:solidFill>
                <a:effectLst/>
                <a:ea typeface="Cambria"/>
                <a:cs typeface="Times New Roman"/>
              </a:rPr>
              <a:t>FIDELITY: Check if the Core Features are being implemented with Fidelity.</a:t>
            </a:r>
            <a:endParaRPr lang="en-US" sz="2000" dirty="0">
              <a:effectLst/>
              <a:ea typeface="Cambria"/>
              <a:cs typeface="Times New Roman"/>
            </a:endParaRPr>
          </a:p>
        </p:txBody>
      </p:sp>
    </p:spTree>
    <p:extLst>
      <p:ext uri="{BB962C8B-B14F-4D97-AF65-F5344CB8AC3E}">
        <p14:creationId xmlns:p14="http://schemas.microsoft.com/office/powerpoint/2010/main" val="1979075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Rectangle 4"/>
          <p:cNvSpPr/>
          <p:nvPr/>
        </p:nvSpPr>
        <p:spPr>
          <a:xfrm>
            <a:off x="8167955" y="6544639"/>
            <a:ext cx="458484" cy="364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89688" y="401876"/>
            <a:ext cx="8436751" cy="5706628"/>
          </a:xfrm>
          <a:prstGeom prst="rect">
            <a:avLst/>
          </a:prstGeom>
        </p:spPr>
      </p:pic>
      <p:sp>
        <p:nvSpPr>
          <p:cNvPr id="3" name="Rectangle 2"/>
          <p:cNvSpPr/>
          <p:nvPr/>
        </p:nvSpPr>
        <p:spPr>
          <a:xfrm>
            <a:off x="742573" y="6082974"/>
            <a:ext cx="8116054" cy="369332"/>
          </a:xfrm>
          <a:prstGeom prst="rect">
            <a:avLst/>
          </a:prstGeom>
        </p:spPr>
        <p:txBody>
          <a:bodyPr wrap="square">
            <a:spAutoFit/>
          </a:bodyPr>
          <a:lstStyle/>
          <a:p>
            <a:r>
              <a:rPr lang="en-US" dirty="0"/>
              <a:t>https://</a:t>
            </a:r>
            <a:r>
              <a:rPr lang="en-US" dirty="0" err="1"/>
              <a:t>www.osepideasthatwork.org</a:t>
            </a:r>
            <a:r>
              <a:rPr lang="en-US" dirty="0"/>
              <a:t>/</a:t>
            </a:r>
            <a:r>
              <a:rPr lang="en-US" dirty="0" err="1"/>
              <a:t>evidencebasedclassroomstrategies</a:t>
            </a:r>
            <a:r>
              <a:rPr lang="en-US" dirty="0"/>
              <a:t>/</a:t>
            </a:r>
          </a:p>
        </p:txBody>
      </p:sp>
    </p:spTree>
    <p:extLst>
      <p:ext uri="{BB962C8B-B14F-4D97-AF65-F5344CB8AC3E}">
        <p14:creationId xmlns:p14="http://schemas.microsoft.com/office/powerpoint/2010/main" val="1970753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Outcomes</a:t>
            </a:r>
          </a:p>
        </p:txBody>
      </p:sp>
      <p:sp>
        <p:nvSpPr>
          <p:cNvPr id="3" name="Content Placeholder 2"/>
          <p:cNvSpPr>
            <a:spLocks noGrp="1"/>
          </p:cNvSpPr>
          <p:nvPr>
            <p:ph idx="1"/>
          </p:nvPr>
        </p:nvSpPr>
        <p:spPr/>
        <p:txBody>
          <a:bodyPr/>
          <a:lstStyle/>
          <a:p>
            <a:r>
              <a:rPr lang="en-US" dirty="0"/>
              <a:t>Are we achieving them?</a:t>
            </a:r>
          </a:p>
          <a:p>
            <a:r>
              <a:rPr lang="en-US" dirty="0"/>
              <a:t>Who is “we”?</a:t>
            </a:r>
          </a:p>
          <a:p>
            <a:endParaRPr lang="en-US" dirty="0"/>
          </a:p>
          <a:p>
            <a:r>
              <a:rPr lang="en-US" dirty="0"/>
              <a:t>Disaggregate data by subpopulations.</a:t>
            </a:r>
          </a:p>
        </p:txBody>
      </p:sp>
      <p:sp>
        <p:nvSpPr>
          <p:cNvPr id="4" name="Rounded Rectangle 3"/>
          <p:cNvSpPr/>
          <p:nvPr/>
        </p:nvSpPr>
        <p:spPr>
          <a:xfrm>
            <a:off x="5729947" y="4312925"/>
            <a:ext cx="2956853" cy="1807612"/>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2000">
                <a:solidFill>
                  <a:srgbClr val="262626"/>
                </a:solidFill>
                <a:effectLst/>
                <a:ea typeface="Cambria"/>
                <a:cs typeface="Times New Roman"/>
              </a:rPr>
              <a:t>ASSESSING OUTCOMES: Use data to determine if all individuals are making progress. </a:t>
            </a:r>
            <a:endParaRPr lang="en-US" sz="2000">
              <a:effectLst/>
              <a:ea typeface="Cambria"/>
              <a:cs typeface="Times New Roman"/>
            </a:endParaRPr>
          </a:p>
        </p:txBody>
      </p:sp>
    </p:spTree>
    <p:extLst>
      <p:ext uri="{BB962C8B-B14F-4D97-AF65-F5344CB8AC3E}">
        <p14:creationId xmlns:p14="http://schemas.microsoft.com/office/powerpoint/2010/main" val="3270034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srcRect l="6662" r="6662"/>
          <a:stretch>
            <a:fillRect/>
          </a:stretch>
        </p:blipFill>
        <p:spPr>
          <a:xfrm>
            <a:off x="0" y="274638"/>
            <a:ext cx="3656549" cy="2010961"/>
          </a:xfrm>
        </p:spPr>
      </p:pic>
      <p:pic>
        <p:nvPicPr>
          <p:cNvPr id="6" name="Picture 5"/>
          <p:cNvPicPr>
            <a:picLocks noChangeAspect="1"/>
          </p:cNvPicPr>
          <p:nvPr/>
        </p:nvPicPr>
        <p:blipFill>
          <a:blip r:embed="rId3"/>
          <a:stretch>
            <a:fillRect/>
          </a:stretch>
        </p:blipFill>
        <p:spPr>
          <a:xfrm>
            <a:off x="1752432" y="1655891"/>
            <a:ext cx="7391567" cy="4627408"/>
          </a:xfrm>
          <a:prstGeom prst="rect">
            <a:avLst/>
          </a:prstGeom>
        </p:spPr>
      </p:pic>
      <p:sp>
        <p:nvSpPr>
          <p:cNvPr id="7" name="Rectangle 6"/>
          <p:cNvSpPr/>
          <p:nvPr/>
        </p:nvSpPr>
        <p:spPr>
          <a:xfrm>
            <a:off x="-1" y="6211669"/>
            <a:ext cx="9003323" cy="646331"/>
          </a:xfrm>
          <a:prstGeom prst="rect">
            <a:avLst/>
          </a:prstGeom>
        </p:spPr>
        <p:txBody>
          <a:bodyPr wrap="square">
            <a:spAutoFit/>
          </a:bodyPr>
          <a:lstStyle/>
          <a:p>
            <a:r>
              <a:rPr lang="en-US" dirty="0"/>
              <a:t>http://</a:t>
            </a:r>
            <a:r>
              <a:rPr lang="en-US" dirty="0" err="1"/>
              <a:t>www.pbis.org</a:t>
            </a:r>
            <a:r>
              <a:rPr lang="en-US" dirty="0"/>
              <a:t>/Common/</a:t>
            </a:r>
            <a:r>
              <a:rPr lang="en-US" dirty="0" err="1"/>
              <a:t>Cms</a:t>
            </a:r>
            <a:r>
              <a:rPr lang="en-US" dirty="0"/>
              <a:t>/files/</a:t>
            </a:r>
            <a:r>
              <a:rPr lang="en-US" dirty="0" err="1"/>
              <a:t>pbisresources</a:t>
            </a:r>
            <a:r>
              <a:rPr lang="en-US" dirty="0"/>
              <a:t>/</a:t>
            </a:r>
            <a:r>
              <a:rPr lang="en-US" dirty="0" err="1"/>
              <a:t>PBIS_Disproportionality_Data_Guidebook.pdf</a:t>
            </a:r>
            <a:endParaRPr lang="en-US" dirty="0"/>
          </a:p>
        </p:txBody>
      </p:sp>
    </p:spTree>
    <p:extLst>
      <p:ext uri="{BB962C8B-B14F-4D97-AF65-F5344CB8AC3E}">
        <p14:creationId xmlns:p14="http://schemas.microsoft.com/office/powerpoint/2010/main" val="3906462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Planning </a:t>
            </a:r>
          </a:p>
        </p:txBody>
      </p:sp>
      <p:sp>
        <p:nvSpPr>
          <p:cNvPr id="3" name="Content Placeholder 2"/>
          <p:cNvSpPr>
            <a:spLocks noGrp="1"/>
          </p:cNvSpPr>
          <p:nvPr>
            <p:ph idx="1"/>
          </p:nvPr>
        </p:nvSpPr>
        <p:spPr/>
        <p:txBody>
          <a:bodyPr/>
          <a:lstStyle/>
          <a:p>
            <a:r>
              <a:rPr lang="en-US" dirty="0"/>
              <a:t>Action plans become “deeper” once we identify the data we need.</a:t>
            </a:r>
          </a:p>
          <a:p>
            <a:endParaRPr lang="en-US" dirty="0"/>
          </a:p>
          <a:p>
            <a:r>
              <a:rPr lang="en-US" dirty="0"/>
              <a:t>Linking data to behavioral strategies</a:t>
            </a:r>
            <a:r>
              <a:rPr lang="mr-IN" dirty="0"/>
              <a:t>…</a:t>
            </a:r>
            <a:r>
              <a:rPr lang="en-US" dirty="0"/>
              <a:t>(part 2 of today’s </a:t>
            </a:r>
            <a:r>
              <a:rPr lang="en-US" dirty="0" err="1"/>
              <a:t>CoP</a:t>
            </a:r>
            <a:r>
              <a:rPr lang="en-US" dirty="0"/>
              <a:t>)</a:t>
            </a:r>
          </a:p>
        </p:txBody>
      </p:sp>
      <p:sp>
        <p:nvSpPr>
          <p:cNvPr id="4" name="Rounded Rectangle 3"/>
          <p:cNvSpPr/>
          <p:nvPr/>
        </p:nvSpPr>
        <p:spPr>
          <a:xfrm>
            <a:off x="2282986" y="4430676"/>
            <a:ext cx="6575641" cy="2346949"/>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800">
                <a:solidFill>
                  <a:srgbClr val="262626"/>
                </a:solidFill>
                <a:effectLst/>
                <a:ea typeface="Cambria"/>
                <a:cs typeface="Times New Roman"/>
              </a:rPr>
              <a:t>ACTION PLAN: Develop a plan to enhance fidelity of core features and/or improve outcomes for individuals not making progress. </a:t>
            </a:r>
            <a:endParaRPr lang="en-US" sz="2800">
              <a:effectLst/>
              <a:ea typeface="Cambria"/>
              <a:cs typeface="Times New Roman"/>
            </a:endParaRPr>
          </a:p>
        </p:txBody>
      </p:sp>
    </p:spTree>
    <p:extLst>
      <p:ext uri="{BB962C8B-B14F-4D97-AF65-F5344CB8AC3E}">
        <p14:creationId xmlns:p14="http://schemas.microsoft.com/office/powerpoint/2010/main" val="339599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74638"/>
            <a:ext cx="8229600" cy="1143000"/>
          </a:xfrm>
        </p:spPr>
        <p:txBody>
          <a:bodyPr>
            <a:normAutofit/>
          </a:bodyPr>
          <a:lstStyle/>
          <a:p>
            <a:r>
              <a:rPr lang="en-US" dirty="0"/>
              <a:t>ACTVITY: DATA- Haves &amp; Needs</a:t>
            </a:r>
          </a:p>
        </p:txBody>
      </p:sp>
      <p:sp>
        <p:nvSpPr>
          <p:cNvPr id="4" name="Text Placeholder 3"/>
          <p:cNvSpPr>
            <a:spLocks noGrp="1"/>
          </p:cNvSpPr>
          <p:nvPr>
            <p:ph type="body" idx="1"/>
          </p:nvPr>
        </p:nvSpPr>
        <p:spPr>
          <a:xfrm>
            <a:off x="457200" y="2062350"/>
            <a:ext cx="4040188" cy="639762"/>
          </a:xfrm>
        </p:spPr>
        <p:txBody>
          <a:bodyPr>
            <a:normAutofit/>
          </a:bodyPr>
          <a:lstStyle/>
          <a:p>
            <a:r>
              <a:rPr lang="en-US" dirty="0"/>
              <a:t>1. What data do you Have?	</a:t>
            </a:r>
          </a:p>
        </p:txBody>
      </p:sp>
      <p:sp>
        <p:nvSpPr>
          <p:cNvPr id="5" name="Content Placeholder 4"/>
          <p:cNvSpPr>
            <a:spLocks noGrp="1"/>
          </p:cNvSpPr>
          <p:nvPr>
            <p:ph sz="half" idx="2"/>
          </p:nvPr>
        </p:nvSpPr>
        <p:spPr>
          <a:xfrm>
            <a:off x="457200" y="2814637"/>
            <a:ext cx="4040188" cy="3311526"/>
          </a:xfrm>
        </p:spPr>
        <p:txBody>
          <a:bodyPr>
            <a:normAutofit lnSpcReduction="10000"/>
          </a:bodyPr>
          <a:lstStyle/>
          <a:p>
            <a:r>
              <a:rPr lang="en-US" i="1" dirty="0"/>
              <a:t>Take a few minutes and write down the data you know you have to inform your valued outcomes</a:t>
            </a:r>
            <a:r>
              <a:rPr lang="mr-IN" i="1" dirty="0"/>
              <a:t>…</a:t>
            </a:r>
            <a:endParaRPr lang="en-US" i="1" dirty="0"/>
          </a:p>
          <a:p>
            <a:r>
              <a:rPr lang="en-US" dirty="0"/>
              <a:t>Fidelity Data- including practices used by teachers </a:t>
            </a:r>
          </a:p>
          <a:p>
            <a:r>
              <a:rPr lang="en-US" dirty="0"/>
              <a:t>Outcome Data- including “small” units of data that show progress</a:t>
            </a:r>
          </a:p>
        </p:txBody>
      </p:sp>
      <p:sp>
        <p:nvSpPr>
          <p:cNvPr id="6" name="Text Placeholder 5"/>
          <p:cNvSpPr>
            <a:spLocks noGrp="1"/>
          </p:cNvSpPr>
          <p:nvPr>
            <p:ph type="body" sz="quarter" idx="3"/>
          </p:nvPr>
        </p:nvSpPr>
        <p:spPr>
          <a:xfrm>
            <a:off x="4645025" y="2174875"/>
            <a:ext cx="4041775" cy="639762"/>
          </a:xfrm>
        </p:spPr>
        <p:txBody>
          <a:bodyPr>
            <a:normAutofit fontScale="92500" lnSpcReduction="20000"/>
          </a:bodyPr>
          <a:lstStyle/>
          <a:p>
            <a:r>
              <a:rPr lang="en-US" dirty="0"/>
              <a:t>2. What Data do you Need? / Problems with Data? </a:t>
            </a:r>
          </a:p>
        </p:txBody>
      </p:sp>
      <p:sp>
        <p:nvSpPr>
          <p:cNvPr id="7" name="Content Placeholder 6"/>
          <p:cNvSpPr>
            <a:spLocks noGrp="1"/>
          </p:cNvSpPr>
          <p:nvPr>
            <p:ph sz="quarter" idx="4"/>
          </p:nvPr>
        </p:nvSpPr>
        <p:spPr>
          <a:xfrm>
            <a:off x="4645025" y="2814637"/>
            <a:ext cx="4041775" cy="3311526"/>
          </a:xfrm>
        </p:spPr>
        <p:txBody>
          <a:bodyPr>
            <a:normAutofit lnSpcReduction="10000"/>
          </a:bodyPr>
          <a:lstStyle/>
          <a:p>
            <a:r>
              <a:rPr lang="en-US" i="1" dirty="0"/>
              <a:t>Take a few minutes and write down the data you do not yet have to inform your valued outcomes</a:t>
            </a:r>
            <a:r>
              <a:rPr lang="mr-IN" i="1" dirty="0"/>
              <a:t>…</a:t>
            </a:r>
            <a:endParaRPr lang="en-US" i="1" dirty="0"/>
          </a:p>
          <a:p>
            <a:r>
              <a:rPr lang="en-US" dirty="0"/>
              <a:t>Fidelity Data- including practices used by teachers </a:t>
            </a:r>
          </a:p>
          <a:p>
            <a:r>
              <a:rPr lang="en-US" dirty="0"/>
              <a:t>Outcome Data- including “small” units of data that show progress</a:t>
            </a:r>
          </a:p>
          <a:p>
            <a:endParaRPr lang="en-US" i="1" dirty="0"/>
          </a:p>
          <a:p>
            <a:endParaRPr lang="en-US" dirty="0"/>
          </a:p>
        </p:txBody>
      </p:sp>
      <p:sp>
        <p:nvSpPr>
          <p:cNvPr id="8" name="Text Placeholder 3"/>
          <p:cNvSpPr txBox="1">
            <a:spLocks/>
          </p:cNvSpPr>
          <p:nvPr/>
        </p:nvSpPr>
        <p:spPr>
          <a:xfrm>
            <a:off x="609600" y="1215232"/>
            <a:ext cx="7702396" cy="63976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a:t>RE-Considering </a:t>
            </a:r>
            <a:r>
              <a:rPr lang="mr-IN" dirty="0"/>
              <a:t>…</a:t>
            </a:r>
            <a:endParaRPr lang="en-US" dirty="0"/>
          </a:p>
        </p:txBody>
      </p:sp>
      <p:sp>
        <p:nvSpPr>
          <p:cNvPr id="9" name="Oval 8"/>
          <p:cNvSpPr/>
          <p:nvPr/>
        </p:nvSpPr>
        <p:spPr>
          <a:xfrm>
            <a:off x="0" y="619845"/>
            <a:ext cx="6447022" cy="2804132"/>
          </a:xfrm>
          <a:prstGeom prst="ellipse">
            <a:avLst/>
          </a:prstGeom>
          <a:solidFill>
            <a:schemeClr val="accent5">
              <a:lumMod val="20000"/>
              <a:lumOff val="8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3366FF"/>
                </a:solidFill>
              </a:rPr>
              <a:t>Have your ideas changed? Solidified?</a:t>
            </a:r>
          </a:p>
          <a:p>
            <a:pPr algn="ctr"/>
            <a:endParaRPr lang="en-US" sz="2800" b="1" dirty="0">
              <a:solidFill>
                <a:srgbClr val="3366FF"/>
              </a:solidFill>
            </a:endParaRPr>
          </a:p>
        </p:txBody>
      </p:sp>
    </p:spTree>
    <p:extLst>
      <p:ext uri="{BB962C8B-B14F-4D97-AF65-F5344CB8AC3E}">
        <p14:creationId xmlns:p14="http://schemas.microsoft.com/office/powerpoint/2010/main" val="211027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chemeClr val="tx1"/>
                </a:solidFill>
              </a:rPr>
              <a:t>HS-PBIS COP #4 </a:t>
            </a:r>
            <a:br>
              <a:rPr lang="en-US" dirty="0">
                <a:solidFill>
                  <a:schemeClr val="tx1"/>
                </a:solidFill>
              </a:rPr>
            </a:br>
            <a:r>
              <a:rPr lang="en-US" dirty="0">
                <a:solidFill>
                  <a:schemeClr val="tx1"/>
                </a:solidFill>
              </a:rPr>
              <a:t>Data for Decision Making in High Schools</a:t>
            </a:r>
            <a:br>
              <a:rPr lang="en-US" dirty="0">
                <a:solidFill>
                  <a:schemeClr val="tx1"/>
                </a:solidFill>
              </a:rPr>
            </a:br>
            <a:r>
              <a:rPr lang="en-US" dirty="0">
                <a:solidFill>
                  <a:schemeClr val="tx1"/>
                </a:solidFill>
              </a:rPr>
              <a:t>- Linking Solutions to Data</a:t>
            </a:r>
            <a:br>
              <a:rPr lang="en-US" dirty="0">
                <a:solidFill>
                  <a:schemeClr val="tx1"/>
                </a:solidFill>
              </a:rPr>
            </a:br>
            <a:r>
              <a:rPr lang="en-US" sz="2700" dirty="0"/>
              <a:t>Jessica Swain-Bradway, Ph.D.</a:t>
            </a:r>
            <a:br>
              <a:rPr lang="en-US" sz="2700" dirty="0"/>
            </a:br>
            <a:br>
              <a:rPr lang="en-US" sz="2700" dirty="0"/>
            </a:br>
            <a:r>
              <a:rPr lang="en-US" sz="2700" dirty="0"/>
              <a:t>With contributions from the partners of the National PBIS TA Center </a:t>
            </a:r>
            <a:r>
              <a:rPr lang="en-US" sz="2700" dirty="0">
                <a:hlinkClick r:id="rId3"/>
              </a:rPr>
              <a:t>www.PBIS.org</a:t>
            </a:r>
            <a:r>
              <a:rPr lang="en-US" sz="2700" dirty="0"/>
              <a:t>, and PBIS Apps </a:t>
            </a:r>
            <a:r>
              <a:rPr lang="en-US" sz="2700" dirty="0">
                <a:hlinkClick r:id="rId4"/>
              </a:rPr>
              <a:t>www.pbisapps.org</a:t>
            </a:r>
            <a:r>
              <a:rPr lang="en-US" sz="2700" dirty="0"/>
              <a:t> </a:t>
            </a:r>
          </a:p>
        </p:txBody>
      </p:sp>
      <p:sp>
        <p:nvSpPr>
          <p:cNvPr id="3" name="Subtitle 2"/>
          <p:cNvSpPr>
            <a:spLocks noGrp="1"/>
          </p:cNvSpPr>
          <p:nvPr>
            <p:ph type="subTitle" idx="1"/>
          </p:nvPr>
        </p:nvSpPr>
        <p:spPr>
          <a:xfrm>
            <a:off x="1371600" y="5282789"/>
            <a:ext cx="6400800" cy="1040578"/>
          </a:xfrm>
        </p:spPr>
        <p:txBody>
          <a:bodyPr/>
          <a:lstStyle/>
          <a:p>
            <a:r>
              <a:rPr lang="en-US" dirty="0">
                <a:solidFill>
                  <a:schemeClr val="tx1"/>
                </a:solidFill>
              </a:rPr>
              <a:t>Wednesday, April 26, 2017</a:t>
            </a:r>
          </a:p>
        </p:txBody>
      </p:sp>
    </p:spTree>
    <p:extLst>
      <p:ext uri="{BB962C8B-B14F-4D97-AF65-F5344CB8AC3E}">
        <p14:creationId xmlns:p14="http://schemas.microsoft.com/office/powerpoint/2010/main" val="350500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rcRect l="-33205" r="-33205"/>
          <a:stretch>
            <a:fillRect/>
          </a:stretch>
        </p:blipFill>
        <p:spPr>
          <a:xfrm>
            <a:off x="-2218677" y="160750"/>
            <a:ext cx="13440675" cy="6697250"/>
          </a:xfrm>
        </p:spPr>
      </p:pic>
      <p:sp>
        <p:nvSpPr>
          <p:cNvPr id="4" name="TextBox 3"/>
          <p:cNvSpPr txBox="1"/>
          <p:nvPr/>
        </p:nvSpPr>
        <p:spPr>
          <a:xfrm>
            <a:off x="594862" y="6269253"/>
            <a:ext cx="5530613" cy="646331"/>
          </a:xfrm>
          <a:prstGeom prst="rect">
            <a:avLst/>
          </a:prstGeom>
          <a:noFill/>
        </p:spPr>
        <p:txBody>
          <a:bodyPr wrap="square" rtlCol="0">
            <a:spAutoFit/>
          </a:bodyPr>
          <a:lstStyle/>
          <a:p>
            <a:r>
              <a:rPr lang="en-US" dirty="0"/>
              <a:t>Swain-Bradway, Putnam, </a:t>
            </a:r>
            <a:r>
              <a:rPr lang="en-US" dirty="0" err="1"/>
              <a:t>Simonsen</a:t>
            </a:r>
            <a:r>
              <a:rPr lang="en-US" dirty="0"/>
              <a:t>, Freeman, Lane, et al., in press</a:t>
            </a:r>
          </a:p>
        </p:txBody>
      </p:sp>
      <p:pic>
        <p:nvPicPr>
          <p:cNvPr id="5" name="Content Placeholder 4"/>
          <p:cNvPicPr>
            <a:picLocks noChangeAspect="1"/>
          </p:cNvPicPr>
          <p:nvPr/>
        </p:nvPicPr>
        <p:blipFill>
          <a:blip r:embed="rId4"/>
          <a:srcRect l="6662" r="6662"/>
          <a:stretch>
            <a:fillRect/>
          </a:stretch>
        </p:blipFill>
        <p:spPr>
          <a:xfrm>
            <a:off x="7333889" y="1482521"/>
            <a:ext cx="1464266" cy="805290"/>
          </a:xfrm>
          <a:prstGeom prst="rect">
            <a:avLst/>
          </a:prstGeom>
        </p:spPr>
      </p:pic>
    </p:spTree>
    <p:extLst>
      <p:ext uri="{BB962C8B-B14F-4D97-AF65-F5344CB8AC3E}">
        <p14:creationId xmlns:p14="http://schemas.microsoft.com/office/powerpoint/2010/main" val="773695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Linking Solutions </a:t>
            </a:r>
          </a:p>
        </p:txBody>
      </p:sp>
      <p:sp>
        <p:nvSpPr>
          <p:cNvPr id="3" name="Content Placeholder 2"/>
          <p:cNvSpPr>
            <a:spLocks noGrp="1"/>
          </p:cNvSpPr>
          <p:nvPr>
            <p:ph idx="1"/>
          </p:nvPr>
        </p:nvSpPr>
        <p:spPr/>
        <p:txBody>
          <a:bodyPr/>
          <a:lstStyle/>
          <a:p>
            <a:r>
              <a:rPr lang="en-US" dirty="0"/>
              <a:t>Defining problems with precision is necessary for linking to proven strategies</a:t>
            </a:r>
          </a:p>
          <a:p>
            <a:pPr lvl="1"/>
            <a:r>
              <a:rPr lang="en-US" dirty="0"/>
              <a:t>“High Probability” strategies</a:t>
            </a:r>
          </a:p>
          <a:p>
            <a:r>
              <a:rPr lang="en-US" dirty="0"/>
              <a:t>Behavioral Science gives us the frame to address problems identified in data</a:t>
            </a:r>
            <a:r>
              <a:rPr lang="mr-IN" dirty="0"/>
              <a:t>…</a:t>
            </a:r>
            <a:endParaRPr lang="en-US" dirty="0"/>
          </a:p>
        </p:txBody>
      </p:sp>
    </p:spTree>
    <p:extLst>
      <p:ext uri="{BB962C8B-B14F-4D97-AF65-F5344CB8AC3E}">
        <p14:creationId xmlns:p14="http://schemas.microsoft.com/office/powerpoint/2010/main" val="1993603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83850" y="908350"/>
            <a:ext cx="8461839" cy="6009933"/>
          </a:xfrm>
          <a:prstGeom prst="rect">
            <a:avLst/>
          </a:prstGeom>
        </p:spPr>
      </p:pic>
      <p:sp>
        <p:nvSpPr>
          <p:cNvPr id="5" name="Right Arrow 4"/>
          <p:cNvSpPr/>
          <p:nvPr/>
        </p:nvSpPr>
        <p:spPr>
          <a:xfrm rot="1982348">
            <a:off x="1257380" y="858426"/>
            <a:ext cx="2226427" cy="604729"/>
          </a:xfrm>
          <a:prstGeom prst="rightArrow">
            <a:avLst/>
          </a:prstGeom>
          <a:solidFill>
            <a:srgbClr val="FFFF00"/>
          </a:solidFill>
          <a:ln w="254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Content Placeholder 4"/>
          <p:cNvPicPr>
            <a:picLocks noChangeAspect="1"/>
          </p:cNvPicPr>
          <p:nvPr/>
        </p:nvPicPr>
        <p:blipFill>
          <a:blip r:embed="rId4"/>
          <a:srcRect l="6662" r="6662"/>
          <a:stretch>
            <a:fillRect/>
          </a:stretch>
        </p:blipFill>
        <p:spPr>
          <a:xfrm>
            <a:off x="389809" y="5754853"/>
            <a:ext cx="1464266" cy="805290"/>
          </a:xfrm>
          <a:prstGeom prst="rect">
            <a:avLst/>
          </a:prstGeom>
        </p:spPr>
      </p:pic>
    </p:spTree>
    <p:extLst>
      <p:ext uri="{BB962C8B-B14F-4D97-AF65-F5344CB8AC3E}">
        <p14:creationId xmlns:p14="http://schemas.microsoft.com/office/powerpoint/2010/main" val="259927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Precision </a:t>
            </a:r>
          </a:p>
        </p:txBody>
      </p:sp>
      <p:sp>
        <p:nvSpPr>
          <p:cNvPr id="3" name="Content Placeholder 2"/>
          <p:cNvSpPr>
            <a:spLocks noGrp="1"/>
          </p:cNvSpPr>
          <p:nvPr>
            <p:ph idx="1"/>
          </p:nvPr>
        </p:nvSpPr>
        <p:spPr/>
        <p:txBody>
          <a:bodyPr/>
          <a:lstStyle/>
          <a:p>
            <a:pPr lvl="1"/>
            <a:r>
              <a:rPr lang="en-US" b="1" dirty="0"/>
              <a:t>What </a:t>
            </a:r>
            <a:r>
              <a:rPr lang="en-US" dirty="0"/>
              <a:t>is problem, and how often is it happening</a:t>
            </a:r>
          </a:p>
          <a:p>
            <a:pPr lvl="1"/>
            <a:r>
              <a:rPr lang="en-US" b="1" dirty="0"/>
              <a:t>Where</a:t>
            </a:r>
            <a:r>
              <a:rPr lang="en-US" dirty="0"/>
              <a:t> is it happening</a:t>
            </a:r>
          </a:p>
          <a:p>
            <a:pPr lvl="1"/>
            <a:r>
              <a:rPr lang="en-US" b="1" dirty="0"/>
              <a:t>Who</a:t>
            </a:r>
            <a:r>
              <a:rPr lang="en-US" dirty="0"/>
              <a:t> is engaged in the behavior</a:t>
            </a:r>
          </a:p>
          <a:p>
            <a:pPr lvl="1"/>
            <a:r>
              <a:rPr lang="en-US" b="1" dirty="0"/>
              <a:t>When</a:t>
            </a:r>
            <a:r>
              <a:rPr lang="en-US" dirty="0"/>
              <a:t> the problem is most likely</a:t>
            </a:r>
          </a:p>
          <a:p>
            <a:pPr lvl="1"/>
            <a:r>
              <a:rPr lang="en-US" b="1" dirty="0"/>
              <a:t>Why</a:t>
            </a:r>
            <a:r>
              <a:rPr lang="en-US" dirty="0"/>
              <a:t> the problem is sustaining</a:t>
            </a:r>
          </a:p>
          <a:p>
            <a:endParaRPr lang="en-US" dirty="0"/>
          </a:p>
        </p:txBody>
      </p:sp>
      <p:sp>
        <p:nvSpPr>
          <p:cNvPr id="5" name="Rounded Rectangle 4"/>
          <p:cNvSpPr/>
          <p:nvPr/>
        </p:nvSpPr>
        <p:spPr>
          <a:xfrm>
            <a:off x="5552969" y="4286199"/>
            <a:ext cx="3369967" cy="1999129"/>
          </a:xfrm>
          <a:prstGeom prst="roundRect">
            <a:avLst/>
          </a:prstGeom>
          <a:solidFill>
            <a:schemeClr val="accent3">
              <a:lumMod val="60000"/>
              <a:lumOff val="40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13716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000">
                <a:solidFill>
                  <a:srgbClr val="262626"/>
                </a:solidFill>
                <a:effectLst/>
                <a:ea typeface="Cambria"/>
                <a:cs typeface="Times New Roman"/>
              </a:rPr>
              <a:t>Identify the main problem, the outcomes, you would like to improve. Be specific (who, what, where, when, and why).</a:t>
            </a:r>
            <a:endParaRPr lang="en-US" sz="2000">
              <a:effectLst/>
              <a:ea typeface="Cambria"/>
              <a:cs typeface="Times New Roman"/>
            </a:endParaRPr>
          </a:p>
        </p:txBody>
      </p:sp>
      <p:pic>
        <p:nvPicPr>
          <p:cNvPr id="4" name="Picture 3" descr="who, what, where, when, why road sig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774" y="213690"/>
            <a:ext cx="2083554" cy="1386510"/>
          </a:xfrm>
          <a:prstGeom prst="rect">
            <a:avLst/>
          </a:prstGeom>
        </p:spPr>
      </p:pic>
    </p:spTree>
    <p:extLst>
      <p:ext uri="{BB962C8B-B14F-4D97-AF65-F5344CB8AC3E}">
        <p14:creationId xmlns:p14="http://schemas.microsoft.com/office/powerpoint/2010/main" val="2649157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6" y="209222"/>
            <a:ext cx="9141944" cy="1217426"/>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accent2"/>
                </a:solidFill>
              </a:rPr>
              <a:t>Solution Development &amp; Action Planning</a:t>
            </a:r>
            <a:endParaRPr lang="en-US" sz="3600" b="1" i="1" dirty="0">
              <a:solidFill>
                <a:schemeClr val="accent2"/>
              </a:solidFil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9566" y="215553"/>
            <a:ext cx="1018067" cy="456664"/>
          </a:xfrm>
          <a:prstGeom prst="rect">
            <a:avLst/>
          </a:prstGeom>
        </p:spPr>
      </p:pic>
      <p:sp>
        <p:nvSpPr>
          <p:cNvPr id="18" name="Rounded Rectangle 17"/>
          <p:cNvSpPr/>
          <p:nvPr/>
        </p:nvSpPr>
        <p:spPr>
          <a:xfrm>
            <a:off x="293502" y="1771884"/>
            <a:ext cx="1050324" cy="59984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0" name="TextBox 19"/>
          <p:cNvSpPr txBox="1"/>
          <p:nvPr/>
        </p:nvSpPr>
        <p:spPr>
          <a:xfrm>
            <a:off x="1454751" y="1840973"/>
            <a:ext cx="7214991" cy="467436"/>
          </a:xfrm>
          <a:prstGeom prst="rect">
            <a:avLst/>
          </a:prstGeom>
          <a:noFill/>
        </p:spPr>
        <p:txBody>
          <a:bodyPr wrap="square" rtlCol="0">
            <a:spAutoFit/>
          </a:bodyPr>
          <a:lstStyle/>
          <a:p>
            <a:r>
              <a:rPr lang="en-US" sz="2400" b="1" dirty="0"/>
              <a:t>Prevention </a:t>
            </a:r>
            <a:r>
              <a:rPr lang="en-US" sz="2400" dirty="0"/>
              <a:t>— How can we avoid the problem context?</a:t>
            </a:r>
            <a:endParaRPr lang="en-US" sz="2400" i="1" dirty="0">
              <a:solidFill>
                <a:schemeClr val="tx2"/>
              </a:solidFill>
            </a:endParaRPr>
          </a:p>
        </p:txBody>
      </p:sp>
      <p:sp>
        <p:nvSpPr>
          <p:cNvPr id="15" name="Rounded Rectangle 14"/>
          <p:cNvSpPr/>
          <p:nvPr/>
        </p:nvSpPr>
        <p:spPr>
          <a:xfrm>
            <a:off x="293501" y="2609221"/>
            <a:ext cx="1050324" cy="59984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6" name="TextBox 15"/>
          <p:cNvSpPr txBox="1"/>
          <p:nvPr/>
        </p:nvSpPr>
        <p:spPr>
          <a:xfrm>
            <a:off x="1454750" y="2678310"/>
            <a:ext cx="7214991" cy="830997"/>
          </a:xfrm>
          <a:prstGeom prst="rect">
            <a:avLst/>
          </a:prstGeom>
          <a:noFill/>
        </p:spPr>
        <p:txBody>
          <a:bodyPr wrap="square" rtlCol="0">
            <a:spAutoFit/>
          </a:bodyPr>
          <a:lstStyle/>
          <a:p>
            <a:r>
              <a:rPr lang="en-US" sz="2400" b="1" dirty="0"/>
              <a:t>Teaching </a:t>
            </a:r>
            <a:r>
              <a:rPr lang="en-US" sz="2400" dirty="0"/>
              <a:t>— How can we define, teach, and monitor what we want?</a:t>
            </a:r>
            <a:endParaRPr lang="en-US" sz="2400" i="1" dirty="0">
              <a:solidFill>
                <a:schemeClr val="tx2"/>
              </a:solidFill>
            </a:endParaRPr>
          </a:p>
        </p:txBody>
      </p:sp>
      <p:sp>
        <p:nvSpPr>
          <p:cNvPr id="21" name="Rounded Rectangle 20"/>
          <p:cNvSpPr/>
          <p:nvPr/>
        </p:nvSpPr>
        <p:spPr>
          <a:xfrm>
            <a:off x="293502" y="3429077"/>
            <a:ext cx="1050324" cy="59984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3" name="TextBox 22"/>
          <p:cNvSpPr txBox="1"/>
          <p:nvPr/>
        </p:nvSpPr>
        <p:spPr>
          <a:xfrm>
            <a:off x="1454750" y="3498166"/>
            <a:ext cx="7622883" cy="830997"/>
          </a:xfrm>
          <a:prstGeom prst="rect">
            <a:avLst/>
          </a:prstGeom>
          <a:noFill/>
        </p:spPr>
        <p:txBody>
          <a:bodyPr wrap="square" rtlCol="0">
            <a:spAutoFit/>
          </a:bodyPr>
          <a:lstStyle/>
          <a:p>
            <a:r>
              <a:rPr lang="en-US" sz="2400" b="1" dirty="0"/>
              <a:t>Recognition </a:t>
            </a:r>
            <a:r>
              <a:rPr lang="en-US" sz="2400" dirty="0"/>
              <a:t>— How can we build in systematic rewards for positive behavior?</a:t>
            </a:r>
            <a:endParaRPr lang="en-US" sz="2400" i="1" dirty="0">
              <a:solidFill>
                <a:schemeClr val="tx2"/>
              </a:solidFill>
            </a:endParaRPr>
          </a:p>
        </p:txBody>
      </p:sp>
      <p:sp>
        <p:nvSpPr>
          <p:cNvPr id="26" name="Rounded Rectangle 25"/>
          <p:cNvSpPr/>
          <p:nvPr/>
        </p:nvSpPr>
        <p:spPr>
          <a:xfrm>
            <a:off x="293502" y="4273776"/>
            <a:ext cx="1050324" cy="59984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7" name="TextBox 26"/>
          <p:cNvSpPr txBox="1"/>
          <p:nvPr/>
        </p:nvSpPr>
        <p:spPr>
          <a:xfrm>
            <a:off x="1454751" y="4342865"/>
            <a:ext cx="7214991" cy="830997"/>
          </a:xfrm>
          <a:prstGeom prst="rect">
            <a:avLst/>
          </a:prstGeom>
          <a:noFill/>
        </p:spPr>
        <p:txBody>
          <a:bodyPr wrap="square" rtlCol="0">
            <a:spAutoFit/>
          </a:bodyPr>
          <a:lstStyle/>
          <a:p>
            <a:r>
              <a:rPr lang="en-US" sz="2400" b="1" dirty="0"/>
              <a:t>Extinction </a:t>
            </a:r>
            <a:r>
              <a:rPr lang="en-US" sz="2400" dirty="0"/>
              <a:t>— How can we prevent problem behavior from being rewarded?</a:t>
            </a:r>
            <a:endParaRPr lang="en-US" sz="2400" i="1" dirty="0">
              <a:solidFill>
                <a:schemeClr val="tx2"/>
              </a:solidFill>
            </a:endParaRPr>
          </a:p>
        </p:txBody>
      </p:sp>
      <p:sp>
        <p:nvSpPr>
          <p:cNvPr id="28" name="Rounded Rectangle 27"/>
          <p:cNvSpPr/>
          <p:nvPr/>
        </p:nvSpPr>
        <p:spPr>
          <a:xfrm>
            <a:off x="293501" y="5115574"/>
            <a:ext cx="1050324" cy="59984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0" name="TextBox 29"/>
          <p:cNvSpPr txBox="1"/>
          <p:nvPr/>
        </p:nvSpPr>
        <p:spPr>
          <a:xfrm>
            <a:off x="1454750" y="4999998"/>
            <a:ext cx="7214991" cy="830997"/>
          </a:xfrm>
          <a:prstGeom prst="rect">
            <a:avLst/>
          </a:prstGeom>
          <a:noFill/>
        </p:spPr>
        <p:txBody>
          <a:bodyPr wrap="square" rtlCol="0">
            <a:spAutoFit/>
          </a:bodyPr>
          <a:lstStyle/>
          <a:p>
            <a:r>
              <a:rPr lang="en-US" sz="2400" b="1" dirty="0"/>
              <a:t>Consequences </a:t>
            </a:r>
            <a:r>
              <a:rPr lang="en-US" sz="2400" dirty="0"/>
              <a:t>— What are efficient, consistent consequences for problem behavior?</a:t>
            </a:r>
            <a:endParaRPr lang="en-US" sz="2400" i="1" dirty="0">
              <a:solidFill>
                <a:schemeClr val="tx2"/>
              </a:solidFill>
            </a:endParaRPr>
          </a:p>
        </p:txBody>
      </p:sp>
      <p:sp>
        <p:nvSpPr>
          <p:cNvPr id="32" name="Rounded Rectangle 31"/>
          <p:cNvSpPr/>
          <p:nvPr/>
        </p:nvSpPr>
        <p:spPr>
          <a:xfrm>
            <a:off x="293502" y="6029826"/>
            <a:ext cx="1050324" cy="59984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0" name="TextBox 39"/>
          <p:cNvSpPr txBox="1"/>
          <p:nvPr/>
        </p:nvSpPr>
        <p:spPr>
          <a:xfrm>
            <a:off x="1454751" y="6098915"/>
            <a:ext cx="7214991" cy="467436"/>
          </a:xfrm>
          <a:prstGeom prst="rect">
            <a:avLst/>
          </a:prstGeom>
          <a:noFill/>
        </p:spPr>
        <p:txBody>
          <a:bodyPr wrap="square" rtlCol="0">
            <a:spAutoFit/>
          </a:bodyPr>
          <a:lstStyle/>
          <a:p>
            <a:r>
              <a:rPr lang="en-US" sz="2400" b="1" dirty="0"/>
              <a:t>Data </a:t>
            </a:r>
            <a:r>
              <a:rPr lang="en-US" sz="2400" dirty="0"/>
              <a:t>— How will we collect and use data for evaluation?</a:t>
            </a:r>
            <a:endParaRPr lang="en-US" sz="2400" i="1" dirty="0">
              <a:solidFill>
                <a:schemeClr val="tx2"/>
              </a:solidFill>
            </a:endParaRPr>
          </a:p>
        </p:txBody>
      </p:sp>
    </p:spTree>
    <p:extLst>
      <p:ext uri="{BB962C8B-B14F-4D97-AF65-F5344CB8AC3E}">
        <p14:creationId xmlns:p14="http://schemas.microsoft.com/office/powerpoint/2010/main" val="155467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6" y="12685"/>
            <a:ext cx="9141944" cy="1217426"/>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accent2"/>
                </a:solidFill>
              </a:rPr>
              <a:t>Solution Development &amp; Action Planning</a:t>
            </a:r>
            <a:endParaRPr lang="en-US" sz="3600" b="1" i="1" dirty="0">
              <a:solidFill>
                <a:schemeClr val="accent2"/>
              </a:solidFil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3768" y="49253"/>
            <a:ext cx="1018067" cy="456664"/>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646770331"/>
              </p:ext>
            </p:extLst>
          </p:nvPr>
        </p:nvGraphicFramePr>
        <p:xfrm>
          <a:off x="182082" y="1015118"/>
          <a:ext cx="8844735" cy="5842882"/>
        </p:xfrm>
        <a:graphic>
          <a:graphicData uri="http://schemas.openxmlformats.org/drawingml/2006/table">
            <a:tbl>
              <a:tblPr firstRow="1" bandRow="1">
                <a:tableStyleId>{46F890A9-2807-4EBB-B81D-B2AA78EC7F39}</a:tableStyleId>
              </a:tblPr>
              <a:tblGrid>
                <a:gridCol w="2221513">
                  <a:extLst>
                    <a:ext uri="{9D8B030D-6E8A-4147-A177-3AD203B41FA5}">
                      <a16:colId xmlns:a16="http://schemas.microsoft.com/office/drawing/2014/main" val="20000"/>
                    </a:ext>
                  </a:extLst>
                </a:gridCol>
                <a:gridCol w="6623222">
                  <a:extLst>
                    <a:ext uri="{9D8B030D-6E8A-4147-A177-3AD203B41FA5}">
                      <a16:colId xmlns:a16="http://schemas.microsoft.com/office/drawing/2014/main" val="20001"/>
                    </a:ext>
                  </a:extLst>
                </a:gridCol>
              </a:tblGrid>
              <a:tr h="648377">
                <a:tc>
                  <a:txBody>
                    <a:bodyPr/>
                    <a:lstStyle/>
                    <a:p>
                      <a:pPr algn="ctr"/>
                      <a:r>
                        <a:rPr lang="en-US" sz="2400" dirty="0"/>
                        <a:t>Solution Component</a:t>
                      </a:r>
                    </a:p>
                  </a:txBody>
                  <a:tcPr marL="68580" marR="68580" anchor="ctr"/>
                </a:tc>
                <a:tc>
                  <a:txBody>
                    <a:bodyPr/>
                    <a:lstStyle/>
                    <a:p>
                      <a:pPr algn="ctr"/>
                      <a:r>
                        <a:rPr lang="en-US" sz="2400" dirty="0"/>
                        <a:t>Action Step(s)</a:t>
                      </a:r>
                    </a:p>
                  </a:txBody>
                  <a:tcPr marL="68580" marR="68580" anchor="ctr"/>
                </a:tc>
                <a:extLst>
                  <a:ext uri="{0D108BD9-81ED-4DB2-BD59-A6C34878D82A}">
                    <a16:rowId xmlns:a16="http://schemas.microsoft.com/office/drawing/2014/main" val="10000"/>
                  </a:ext>
                </a:extLst>
              </a:tr>
              <a:tr h="426780">
                <a:tc>
                  <a:txBody>
                    <a:bodyPr/>
                    <a:lstStyle/>
                    <a:p>
                      <a:r>
                        <a:rPr lang="en-US" sz="1800" dirty="0"/>
                        <a:t>Prevention</a:t>
                      </a:r>
                    </a:p>
                  </a:txBody>
                  <a:tcPr marL="68580" marR="68580" anchor="ctr"/>
                </a:tc>
                <a:tc>
                  <a:txBody>
                    <a:bodyPr/>
                    <a:lstStyle/>
                    <a:p>
                      <a:r>
                        <a:rPr lang="en-US" sz="1800" dirty="0"/>
                        <a:t>How can we avoid the problem context?</a:t>
                      </a:r>
                    </a:p>
                    <a:p>
                      <a:r>
                        <a:rPr lang="en-US" sz="1800" i="1" dirty="0">
                          <a:solidFill>
                            <a:schemeClr val="accent5"/>
                          </a:solidFill>
                        </a:rPr>
                        <a:t>Ex: schedule lunch times, change lighting</a:t>
                      </a:r>
                    </a:p>
                  </a:txBody>
                  <a:tcPr marL="68580" marR="68580" anchor="ctr"/>
                </a:tc>
                <a:extLst>
                  <a:ext uri="{0D108BD9-81ED-4DB2-BD59-A6C34878D82A}">
                    <a16:rowId xmlns:a16="http://schemas.microsoft.com/office/drawing/2014/main" val="10001"/>
                  </a:ext>
                </a:extLst>
              </a:tr>
              <a:tr h="722243">
                <a:tc>
                  <a:txBody>
                    <a:bodyPr/>
                    <a:lstStyle/>
                    <a:p>
                      <a:r>
                        <a:rPr lang="en-US" sz="1800" dirty="0"/>
                        <a:t>Teaching</a:t>
                      </a:r>
                    </a:p>
                  </a:txBody>
                  <a:tcPr marL="68580" marR="68580" anchor="ctr"/>
                </a:tc>
                <a:tc>
                  <a:txBody>
                    <a:bodyPr/>
                    <a:lstStyle/>
                    <a:p>
                      <a:r>
                        <a:rPr lang="en-US" sz="1800" dirty="0"/>
                        <a:t>How can we define, teach, and monitor what we want?</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a:solidFill>
                            <a:schemeClr val="accent5"/>
                          </a:solidFill>
                        </a:rPr>
                        <a:t>Ex: build “Quiet” curriculum, teach</a:t>
                      </a:r>
                      <a:r>
                        <a:rPr lang="en-US" sz="1800" i="1" baseline="0" dirty="0">
                          <a:solidFill>
                            <a:schemeClr val="accent5"/>
                          </a:solidFill>
                        </a:rPr>
                        <a:t> hallway expectations, buy decibel meter</a:t>
                      </a:r>
                      <a:endParaRPr lang="en-US" sz="1800" i="1" dirty="0">
                        <a:solidFill>
                          <a:schemeClr val="accent5"/>
                        </a:solidFill>
                      </a:endParaRPr>
                    </a:p>
                  </a:txBody>
                  <a:tcPr marL="68580" marR="68580" anchor="ctr"/>
                </a:tc>
                <a:extLst>
                  <a:ext uri="{0D108BD9-81ED-4DB2-BD59-A6C34878D82A}">
                    <a16:rowId xmlns:a16="http://schemas.microsoft.com/office/drawing/2014/main" val="10002"/>
                  </a:ext>
                </a:extLst>
              </a:tr>
              <a:tr h="722243">
                <a:tc>
                  <a:txBody>
                    <a:bodyPr/>
                    <a:lstStyle/>
                    <a:p>
                      <a:r>
                        <a:rPr lang="en-US" sz="1800" dirty="0"/>
                        <a:t>Recognition</a:t>
                      </a:r>
                    </a:p>
                  </a:txBody>
                  <a:tcPr marL="68580" marR="68580" anchor="ctr"/>
                </a:tc>
                <a:tc>
                  <a:txBody>
                    <a:bodyPr/>
                    <a:lstStyle/>
                    <a:p>
                      <a:r>
                        <a:rPr lang="en-US" sz="1800" dirty="0"/>
                        <a:t>How can we build in systematic rewards for positive behavior?</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a:solidFill>
                            <a:schemeClr val="accent5"/>
                          </a:solidFill>
                        </a:rPr>
                        <a:t>Ex: 3 quiet</a:t>
                      </a:r>
                      <a:r>
                        <a:rPr lang="en-US" sz="1800" i="1" baseline="0" dirty="0">
                          <a:solidFill>
                            <a:schemeClr val="accent5"/>
                          </a:solidFill>
                        </a:rPr>
                        <a:t> days = 5 extra minutes of social time (at lunch or end of day)</a:t>
                      </a:r>
                      <a:endParaRPr lang="en-US" sz="1800" i="1" dirty="0">
                        <a:solidFill>
                          <a:schemeClr val="accent5"/>
                        </a:solidFill>
                      </a:endParaRPr>
                    </a:p>
                  </a:txBody>
                  <a:tcPr marL="68580" marR="68580" anchor="ctr"/>
                </a:tc>
                <a:extLst>
                  <a:ext uri="{0D108BD9-81ED-4DB2-BD59-A6C34878D82A}">
                    <a16:rowId xmlns:a16="http://schemas.microsoft.com/office/drawing/2014/main" val="10003"/>
                  </a:ext>
                </a:extLst>
              </a:tr>
              <a:tr h="525267">
                <a:tc>
                  <a:txBody>
                    <a:bodyPr/>
                    <a:lstStyle/>
                    <a:p>
                      <a:r>
                        <a:rPr lang="en-US" sz="1800" dirty="0"/>
                        <a:t>Extinction</a:t>
                      </a:r>
                    </a:p>
                  </a:txBody>
                  <a:tcPr marL="68580" marR="68580" anchor="ctr"/>
                </a:tc>
                <a:tc>
                  <a:txBody>
                    <a:bodyPr/>
                    <a:lstStyle/>
                    <a:p>
                      <a:r>
                        <a:rPr lang="en-US" sz="1800" dirty="0"/>
                        <a:t>How can we prevent problem behavior from being rewarded?</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a:solidFill>
                            <a:schemeClr val="accent5"/>
                          </a:solidFill>
                        </a:rPr>
                        <a:t>Ex: public posting</a:t>
                      </a:r>
                      <a:r>
                        <a:rPr lang="en-US" sz="1800" i="1" baseline="0" dirty="0">
                          <a:solidFill>
                            <a:schemeClr val="accent5"/>
                          </a:solidFill>
                        </a:rPr>
                        <a:t> of results</a:t>
                      </a:r>
                      <a:endParaRPr lang="en-US" sz="1800" i="1" dirty="0">
                        <a:solidFill>
                          <a:schemeClr val="accent5"/>
                        </a:solidFill>
                      </a:endParaRPr>
                    </a:p>
                  </a:txBody>
                  <a:tcPr marL="68580" marR="68580" anchor="ctr"/>
                </a:tc>
                <a:extLst>
                  <a:ext uri="{0D108BD9-81ED-4DB2-BD59-A6C34878D82A}">
                    <a16:rowId xmlns:a16="http://schemas.microsoft.com/office/drawing/2014/main" val="10004"/>
                  </a:ext>
                </a:extLst>
              </a:tr>
              <a:tr h="722243">
                <a:tc>
                  <a:txBody>
                    <a:bodyPr/>
                    <a:lstStyle/>
                    <a:p>
                      <a:r>
                        <a:rPr lang="en-US" sz="1800" dirty="0"/>
                        <a:t>Corrective Consequence</a:t>
                      </a:r>
                    </a:p>
                  </a:txBody>
                  <a:tcPr marL="68580" marR="68580" anchor="ctr"/>
                </a:tc>
                <a:tc>
                  <a:txBody>
                    <a:bodyPr/>
                    <a:lstStyle/>
                    <a:p>
                      <a:r>
                        <a:rPr lang="en-US" sz="1800" dirty="0"/>
                        <a:t>What are</a:t>
                      </a:r>
                      <a:r>
                        <a:rPr lang="en-US" sz="1800" baseline="0" dirty="0"/>
                        <a:t> efficient, consistent consequences for problem behavior?</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a:solidFill>
                            <a:schemeClr val="accent5"/>
                          </a:solidFill>
                        </a:rPr>
                        <a:t>Ex: continue current system (Major/Minor ODR)</a:t>
                      </a:r>
                    </a:p>
                  </a:txBody>
                  <a:tcPr marL="68580" marR="68580" anchor="ctr"/>
                </a:tc>
                <a:extLst>
                  <a:ext uri="{0D108BD9-81ED-4DB2-BD59-A6C34878D82A}">
                    <a16:rowId xmlns:a16="http://schemas.microsoft.com/office/drawing/2014/main" val="10005"/>
                  </a:ext>
                </a:extLst>
              </a:tr>
              <a:tr h="820730">
                <a:tc>
                  <a:txBody>
                    <a:bodyPr/>
                    <a:lstStyle/>
                    <a:p>
                      <a:r>
                        <a:rPr lang="en-US" sz="1800" dirty="0"/>
                        <a:t>Data Collection</a:t>
                      </a:r>
                    </a:p>
                  </a:txBody>
                  <a:tcPr marL="68580" marR="68580" anchor="ctr"/>
                </a:tc>
                <a:tc>
                  <a:txBody>
                    <a:bodyPr/>
                    <a:lstStyle/>
                    <a:p>
                      <a:r>
                        <a:rPr lang="en-US" sz="1800" dirty="0"/>
                        <a:t>Implementation</a:t>
                      </a:r>
                      <a:r>
                        <a:rPr lang="en-US" sz="1800" baseline="0" dirty="0"/>
                        <a:t> fidelity?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a:solidFill>
                            <a:schemeClr val="accent5"/>
                          </a:solidFill>
                        </a:rPr>
                        <a:t>Ex: walkthrough reports, observations, self-assessments</a:t>
                      </a:r>
                      <a:endParaRPr lang="en-US" sz="1800" baseline="0" dirty="0"/>
                    </a:p>
                    <a:p>
                      <a:r>
                        <a:rPr lang="en-US" sz="1800" baseline="0" dirty="0"/>
                        <a:t>Impact on student outcomes?</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a:solidFill>
                            <a:schemeClr val="accent5"/>
                          </a:solidFill>
                        </a:rPr>
                        <a:t>Ex: SWIS ODR data</a:t>
                      </a:r>
                    </a:p>
                  </a:txBody>
                  <a:tcPr marL="68580" marR="6858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3483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Making connections</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a:t>What does this solutions development process remind you of?</a:t>
            </a:r>
          </a:p>
          <a:p>
            <a:pPr marL="514350" indent="-514350">
              <a:buFont typeface="+mj-lt"/>
              <a:buAutoNum type="arabicPeriod"/>
            </a:pPr>
            <a:r>
              <a:rPr lang="en-US" dirty="0"/>
              <a:t>How close is this process to the one you use?</a:t>
            </a:r>
          </a:p>
          <a:p>
            <a:pPr marL="514350" indent="-514350">
              <a:buFont typeface="+mj-lt"/>
              <a:buAutoNum type="arabicPeriod"/>
            </a:pPr>
            <a:r>
              <a:rPr lang="en-US" dirty="0"/>
              <a:t>What are your strengths and needs in this area?</a:t>
            </a:r>
          </a:p>
          <a:p>
            <a:pPr>
              <a:buFont typeface="Wingdings" charset="2"/>
              <a:buChar char="q"/>
            </a:pPr>
            <a:r>
              <a:rPr lang="en-US" dirty="0"/>
              <a:t>Prevention</a:t>
            </a:r>
          </a:p>
          <a:p>
            <a:pPr>
              <a:buFont typeface="Wingdings" charset="2"/>
              <a:buChar char="q"/>
            </a:pPr>
            <a:r>
              <a:rPr lang="en-US" dirty="0"/>
              <a:t>Teaching</a:t>
            </a:r>
          </a:p>
          <a:p>
            <a:pPr>
              <a:buFont typeface="Wingdings" charset="2"/>
              <a:buChar char="q"/>
            </a:pPr>
            <a:r>
              <a:rPr lang="en-US" dirty="0"/>
              <a:t>Recognition</a:t>
            </a:r>
          </a:p>
          <a:p>
            <a:pPr>
              <a:buFont typeface="Wingdings" charset="2"/>
              <a:buChar char="q"/>
            </a:pPr>
            <a:r>
              <a:rPr lang="en-US" dirty="0"/>
              <a:t>Extinction</a:t>
            </a:r>
          </a:p>
          <a:p>
            <a:pPr>
              <a:buFont typeface="Wingdings" charset="2"/>
              <a:buChar char="q"/>
            </a:pPr>
            <a:r>
              <a:rPr lang="en-US" dirty="0"/>
              <a:t>Corrective Consequences (re-teaching)</a:t>
            </a:r>
          </a:p>
          <a:p>
            <a:pPr>
              <a:buFont typeface="Wingdings" charset="2"/>
              <a:buChar char="q"/>
            </a:pPr>
            <a:r>
              <a:rPr lang="en-US" dirty="0"/>
              <a:t>Data Collection </a:t>
            </a:r>
          </a:p>
        </p:txBody>
      </p:sp>
    </p:spTree>
    <p:extLst>
      <p:ext uri="{BB962C8B-B14F-4D97-AF65-F5344CB8AC3E}">
        <p14:creationId xmlns:p14="http://schemas.microsoft.com/office/powerpoint/2010/main" val="389657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Supporting Adult Behaviors</a:t>
            </a:r>
          </a:p>
        </p:txBody>
      </p:sp>
      <p:sp>
        <p:nvSpPr>
          <p:cNvPr id="3" name="Content Placeholder 2"/>
          <p:cNvSpPr>
            <a:spLocks noGrp="1"/>
          </p:cNvSpPr>
          <p:nvPr>
            <p:ph idx="1"/>
          </p:nvPr>
        </p:nvSpPr>
        <p:spPr/>
        <p:txBody>
          <a:bodyPr>
            <a:normAutofit lnSpcReduction="10000"/>
          </a:bodyPr>
          <a:lstStyle/>
          <a:p>
            <a:r>
              <a:rPr lang="en-US" dirty="0"/>
              <a:t>The science of learning (high probability strategies) work for ALL learners</a:t>
            </a:r>
          </a:p>
          <a:p>
            <a:r>
              <a:rPr lang="en-US" dirty="0"/>
              <a:t>Clear expectations</a:t>
            </a:r>
          </a:p>
          <a:p>
            <a:r>
              <a:rPr lang="en-US" dirty="0"/>
              <a:t>Clearly communicated </a:t>
            </a:r>
          </a:p>
          <a:p>
            <a:r>
              <a:rPr lang="en-US" dirty="0"/>
              <a:t>Redundancy builds fluency</a:t>
            </a:r>
          </a:p>
          <a:p>
            <a:pPr lvl="1"/>
            <a:r>
              <a:rPr lang="en-US" dirty="0"/>
              <a:t>High rate of:</a:t>
            </a:r>
          </a:p>
          <a:p>
            <a:pPr lvl="2"/>
            <a:r>
              <a:rPr lang="en-US" dirty="0"/>
              <a:t>Opportunities to respond</a:t>
            </a:r>
          </a:p>
          <a:p>
            <a:pPr lvl="2"/>
            <a:r>
              <a:rPr lang="en-US" dirty="0"/>
              <a:t>Corrective feedback</a:t>
            </a:r>
          </a:p>
          <a:p>
            <a:pPr lvl="2"/>
            <a:r>
              <a:rPr lang="en-US" dirty="0"/>
              <a:t>Behavior Specific Praise</a:t>
            </a:r>
          </a:p>
        </p:txBody>
      </p:sp>
    </p:spTree>
    <p:extLst>
      <p:ext uri="{BB962C8B-B14F-4D97-AF65-F5344CB8AC3E}">
        <p14:creationId xmlns:p14="http://schemas.microsoft.com/office/powerpoint/2010/main" val="1546221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ACTIVITY: Supporting Adult Behaviors</a:t>
            </a:r>
          </a:p>
        </p:txBody>
      </p:sp>
      <p:sp>
        <p:nvSpPr>
          <p:cNvPr id="3" name="Content Placeholder 2"/>
          <p:cNvSpPr>
            <a:spLocks noGrp="1"/>
          </p:cNvSpPr>
          <p:nvPr>
            <p:ph idx="1"/>
          </p:nvPr>
        </p:nvSpPr>
        <p:spPr/>
        <p:txBody>
          <a:bodyPr>
            <a:normAutofit lnSpcReduction="10000"/>
          </a:bodyPr>
          <a:lstStyle/>
          <a:p>
            <a:r>
              <a:rPr lang="en-US" dirty="0"/>
              <a:t>So we developed a solution</a:t>
            </a:r>
            <a:r>
              <a:rPr lang="mr-IN" dirty="0"/>
              <a:t>…</a:t>
            </a:r>
            <a:r>
              <a:rPr lang="en-US" dirty="0"/>
              <a:t>no one is actually doing it!</a:t>
            </a:r>
          </a:p>
          <a:p>
            <a:r>
              <a:rPr lang="en-US" dirty="0"/>
              <a:t>What do your adult learning opportunities look like?</a:t>
            </a:r>
          </a:p>
          <a:p>
            <a:pPr lvl="1"/>
            <a:r>
              <a:rPr lang="en-US" dirty="0"/>
              <a:t>Model?</a:t>
            </a:r>
          </a:p>
          <a:p>
            <a:pPr lvl="1"/>
            <a:r>
              <a:rPr lang="en-US" dirty="0"/>
              <a:t>Practice?</a:t>
            </a:r>
          </a:p>
          <a:p>
            <a:pPr lvl="1"/>
            <a:r>
              <a:rPr lang="en-US" dirty="0"/>
              <a:t>Feedback</a:t>
            </a:r>
          </a:p>
          <a:p>
            <a:r>
              <a:rPr lang="en-US" dirty="0"/>
              <a:t>Do they receive ongoing feedback?</a:t>
            </a:r>
          </a:p>
          <a:p>
            <a:r>
              <a:rPr lang="en-US" dirty="0"/>
              <a:t>How often? When?</a:t>
            </a:r>
          </a:p>
          <a:p>
            <a:endParaRPr lang="en-US" dirty="0"/>
          </a:p>
        </p:txBody>
      </p:sp>
      <p:pic>
        <p:nvPicPr>
          <p:cNvPr id="4" name="Picture 3" descr="cat on computer.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9010" y="3198926"/>
            <a:ext cx="2101503" cy="1385774"/>
          </a:xfrm>
          <a:prstGeom prst="rect">
            <a:avLst/>
          </a:prstGeom>
        </p:spPr>
      </p:pic>
    </p:spTree>
    <p:extLst>
      <p:ext uri="{BB962C8B-B14F-4D97-AF65-F5344CB8AC3E}">
        <p14:creationId xmlns:p14="http://schemas.microsoft.com/office/powerpoint/2010/main" val="1538086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3048856" y="0"/>
            <a:ext cx="6095144" cy="7094306"/>
          </a:xfrm>
          <a:prstGeom prst="rect">
            <a:avLst/>
          </a:prstGeom>
        </p:spPr>
      </p:pic>
      <p:sp>
        <p:nvSpPr>
          <p:cNvPr id="5" name="Rectangle 4"/>
          <p:cNvSpPr/>
          <p:nvPr/>
        </p:nvSpPr>
        <p:spPr>
          <a:xfrm>
            <a:off x="8167955" y="6544639"/>
            <a:ext cx="458484" cy="364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189688" y="1254812"/>
            <a:ext cx="3076295" cy="2601319"/>
          </a:xfrm>
          <a:prstGeom prst="rect">
            <a:avLst/>
          </a:prstGeom>
        </p:spPr>
      </p:pic>
    </p:spTree>
    <p:extLst>
      <p:ext uri="{BB962C8B-B14F-4D97-AF65-F5344CB8AC3E}">
        <p14:creationId xmlns:p14="http://schemas.microsoft.com/office/powerpoint/2010/main" val="1855429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83850" y="908350"/>
            <a:ext cx="8461839" cy="6009933"/>
          </a:xfrm>
          <a:prstGeom prst="rect">
            <a:avLst/>
          </a:prstGeom>
        </p:spPr>
      </p:pic>
      <p:sp>
        <p:nvSpPr>
          <p:cNvPr id="5" name="Right Arrow 4"/>
          <p:cNvSpPr/>
          <p:nvPr/>
        </p:nvSpPr>
        <p:spPr>
          <a:xfrm rot="1982348">
            <a:off x="1257380" y="858426"/>
            <a:ext cx="2226427" cy="604729"/>
          </a:xfrm>
          <a:prstGeom prst="rightArrow">
            <a:avLst/>
          </a:prstGeom>
          <a:solidFill>
            <a:srgbClr val="FFFF00"/>
          </a:solidFill>
          <a:ln w="254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Content Placeholder 4"/>
          <p:cNvPicPr>
            <a:picLocks noChangeAspect="1"/>
          </p:cNvPicPr>
          <p:nvPr/>
        </p:nvPicPr>
        <p:blipFill>
          <a:blip r:embed="rId4"/>
          <a:srcRect l="6662" r="6662"/>
          <a:stretch>
            <a:fillRect/>
          </a:stretch>
        </p:blipFill>
        <p:spPr>
          <a:xfrm>
            <a:off x="7335230" y="103060"/>
            <a:ext cx="1464266" cy="805290"/>
          </a:xfrm>
          <a:prstGeom prst="rect">
            <a:avLst/>
          </a:prstGeom>
        </p:spPr>
      </p:pic>
    </p:spTree>
    <p:extLst>
      <p:ext uri="{BB962C8B-B14F-4D97-AF65-F5344CB8AC3E}">
        <p14:creationId xmlns:p14="http://schemas.microsoft.com/office/powerpoint/2010/main" val="104448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lstStyle/>
          <a:p>
            <a:r>
              <a:rPr lang="en-US" dirty="0"/>
              <a:t>Thank you for participating.</a:t>
            </a:r>
          </a:p>
          <a:p>
            <a:r>
              <a:rPr lang="en-US" dirty="0"/>
              <a:t>The webinar will be posted at </a:t>
            </a:r>
            <a:r>
              <a:rPr lang="en-US" dirty="0">
                <a:hlinkClick r:id="rId2"/>
              </a:rPr>
              <a:t>www.midwestpbis.org</a:t>
            </a:r>
            <a:endParaRPr lang="en-US" dirty="0"/>
          </a:p>
          <a:p>
            <a:pPr marL="0" indent="0">
              <a:buNone/>
            </a:pPr>
            <a:endParaRPr lang="en-US" dirty="0"/>
          </a:p>
          <a:p>
            <a:pPr marL="0" indent="0">
              <a:buNone/>
            </a:pPr>
            <a:r>
              <a:rPr lang="en-US" dirty="0"/>
              <a:t>Please visit </a:t>
            </a:r>
            <a:r>
              <a:rPr lang="en-US" dirty="0">
                <a:hlinkClick r:id="rId3"/>
              </a:rPr>
              <a:t>www.PBIS.org</a:t>
            </a:r>
            <a:r>
              <a:rPr lang="en-US" dirty="0"/>
              <a:t>  for other high school resources. </a:t>
            </a:r>
          </a:p>
          <a:p>
            <a:pPr marL="0" indent="0">
              <a:buNone/>
            </a:pPr>
            <a:endParaRPr lang="en-US" dirty="0"/>
          </a:p>
        </p:txBody>
      </p:sp>
    </p:spTree>
    <p:extLst>
      <p:ext uri="{BB962C8B-B14F-4D97-AF65-F5344CB8AC3E}">
        <p14:creationId xmlns:p14="http://schemas.microsoft.com/office/powerpoint/2010/main" val="814056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Valued Outcomes </a:t>
            </a:r>
          </a:p>
        </p:txBody>
      </p:sp>
      <p:sp>
        <p:nvSpPr>
          <p:cNvPr id="3" name="Content Placeholder 2"/>
          <p:cNvSpPr>
            <a:spLocks noGrp="1"/>
          </p:cNvSpPr>
          <p:nvPr>
            <p:ph idx="1"/>
          </p:nvPr>
        </p:nvSpPr>
        <p:spPr/>
        <p:txBody>
          <a:bodyPr/>
          <a:lstStyle/>
          <a:p>
            <a:pPr marL="514350" indent="-514350">
              <a:buFont typeface="+mj-lt"/>
              <a:buAutoNum type="arabicPeriod"/>
            </a:pPr>
            <a:r>
              <a:rPr lang="en-US" dirty="0"/>
              <a:t>Write down the valued outcomes for your students.</a:t>
            </a:r>
          </a:p>
          <a:p>
            <a:pPr marL="514350" indent="-514350">
              <a:buFont typeface="+mj-lt"/>
              <a:buAutoNum type="arabicPeriod"/>
            </a:pPr>
            <a:r>
              <a:rPr lang="en-US" dirty="0"/>
              <a:t>Turn to two people next to you and share your valued outcomes. </a:t>
            </a:r>
          </a:p>
          <a:p>
            <a:pPr marL="514350" indent="-514350">
              <a:buFont typeface="+mj-lt"/>
              <a:buAutoNum type="arabicPeriod"/>
            </a:pPr>
            <a:r>
              <a:rPr lang="en-US" dirty="0"/>
              <a:t>Summarize all three of your valued outcomes in a few talking points. </a:t>
            </a:r>
          </a:p>
          <a:p>
            <a:pPr marL="514350" indent="-514350">
              <a:buFont typeface="+mj-lt"/>
              <a:buAutoNum type="arabicPeriod"/>
            </a:pPr>
            <a:r>
              <a:rPr lang="en-US" dirty="0"/>
              <a:t>Be prepared to share. </a:t>
            </a:r>
          </a:p>
          <a:p>
            <a:endParaRPr lang="en-US" dirty="0"/>
          </a:p>
        </p:txBody>
      </p:sp>
    </p:spTree>
    <p:extLst>
      <p:ext uri="{BB962C8B-B14F-4D97-AF65-F5344CB8AC3E}">
        <p14:creationId xmlns:p14="http://schemas.microsoft.com/office/powerpoint/2010/main" val="1634923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l="-28925" r="-28925"/>
          <a:stretch>
            <a:fillRect/>
          </a:stretch>
        </p:blipFill>
        <p:spPr>
          <a:xfrm>
            <a:off x="-1315467" y="0"/>
            <a:ext cx="10795893" cy="6712487"/>
          </a:xfrm>
        </p:spPr>
      </p:pic>
      <p:sp>
        <p:nvSpPr>
          <p:cNvPr id="5" name="Oval 4"/>
          <p:cNvSpPr/>
          <p:nvPr/>
        </p:nvSpPr>
        <p:spPr>
          <a:xfrm>
            <a:off x="0" y="619845"/>
            <a:ext cx="6447022" cy="2804132"/>
          </a:xfrm>
          <a:prstGeom prst="ellipse">
            <a:avLst/>
          </a:prstGeom>
          <a:solidFill>
            <a:schemeClr val="accent5">
              <a:lumMod val="20000"/>
              <a:lumOff val="8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3366FF"/>
                </a:solidFill>
              </a:rPr>
              <a:t>OUTCOMES </a:t>
            </a:r>
          </a:p>
        </p:txBody>
      </p:sp>
      <p:sp>
        <p:nvSpPr>
          <p:cNvPr id="6" name="Oval 5"/>
          <p:cNvSpPr/>
          <p:nvPr/>
        </p:nvSpPr>
        <p:spPr>
          <a:xfrm>
            <a:off x="2331217" y="3560504"/>
            <a:ext cx="7492051" cy="2499774"/>
          </a:xfrm>
          <a:prstGeom prst="ellipse">
            <a:avLst/>
          </a:prstGeom>
          <a:solidFill>
            <a:schemeClr val="accent5">
              <a:lumMod val="20000"/>
              <a:lumOff val="8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3366FF"/>
                </a:solidFill>
              </a:rPr>
              <a:t>FIDELITY</a:t>
            </a:r>
          </a:p>
        </p:txBody>
      </p:sp>
    </p:spTree>
    <p:extLst>
      <p:ext uri="{BB962C8B-B14F-4D97-AF65-F5344CB8AC3E}">
        <p14:creationId xmlns:p14="http://schemas.microsoft.com/office/powerpoint/2010/main" val="54547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 Actually, Really, Super, Duper, Need Data</a:t>
            </a:r>
            <a:r>
              <a:rPr lang="mr-IN" dirty="0"/>
              <a:t>…</a:t>
            </a:r>
            <a:endParaRPr lang="en-US" dirty="0"/>
          </a:p>
        </p:txBody>
      </p:sp>
      <p:sp>
        <p:nvSpPr>
          <p:cNvPr id="3" name="Content Placeholder 2"/>
          <p:cNvSpPr>
            <a:spLocks noGrp="1"/>
          </p:cNvSpPr>
          <p:nvPr>
            <p:ph idx="1"/>
          </p:nvPr>
        </p:nvSpPr>
        <p:spPr/>
        <p:txBody>
          <a:bodyPr/>
          <a:lstStyle/>
          <a:p>
            <a:r>
              <a:rPr lang="en-US" dirty="0"/>
              <a:t>Data help us be intentional, focused</a:t>
            </a:r>
          </a:p>
          <a:p>
            <a:r>
              <a:rPr lang="en-US" dirty="0"/>
              <a:t>Data-based decision making requires we are:</a:t>
            </a:r>
          </a:p>
          <a:p>
            <a:pPr lvl="1"/>
            <a:r>
              <a:rPr lang="en-US" dirty="0"/>
              <a:t>Precise</a:t>
            </a:r>
          </a:p>
          <a:p>
            <a:pPr lvl="1"/>
            <a:r>
              <a:rPr lang="en-US" dirty="0"/>
              <a:t>Targeted</a:t>
            </a:r>
          </a:p>
          <a:p>
            <a:pPr lvl="1"/>
            <a:r>
              <a:rPr lang="en-US" dirty="0"/>
              <a:t>Link data to present levels, goals, and progress</a:t>
            </a:r>
          </a:p>
          <a:p>
            <a:pPr lvl="1"/>
            <a:r>
              <a:rPr lang="en-US" dirty="0"/>
              <a:t>Weight fidelity and outcomes as equally important</a:t>
            </a:r>
          </a:p>
        </p:txBody>
      </p:sp>
      <p:pic>
        <p:nvPicPr>
          <p:cNvPr id="4" name="Picture 3" descr="hand interrupting domino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276920"/>
            <a:ext cx="1810238" cy="1204631"/>
          </a:xfrm>
          <a:prstGeom prst="rect">
            <a:avLst/>
          </a:prstGeom>
        </p:spPr>
      </p:pic>
    </p:spTree>
    <p:extLst>
      <p:ext uri="{BB962C8B-B14F-4D97-AF65-F5344CB8AC3E}">
        <p14:creationId xmlns:p14="http://schemas.microsoft.com/office/powerpoint/2010/main" val="2310569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eaLnBrk="1" hangingPunct="1"/>
            <a:r>
              <a:rPr lang="en-US" sz="4000" dirty="0"/>
              <a:t>Precision Problem Statements</a:t>
            </a:r>
            <a:br>
              <a:rPr lang="en-US" sz="4000" dirty="0"/>
            </a:br>
            <a:r>
              <a:rPr lang="en-US" sz="3200" dirty="0"/>
              <a:t>(What are the data we need for linking action plans?)</a:t>
            </a:r>
          </a:p>
        </p:txBody>
      </p:sp>
      <p:sp>
        <p:nvSpPr>
          <p:cNvPr id="29699" name="Rectangle 3"/>
          <p:cNvSpPr>
            <a:spLocks noGrp="1" noChangeArrowheads="1"/>
          </p:cNvSpPr>
          <p:nvPr>
            <p:ph type="body" idx="1"/>
          </p:nvPr>
        </p:nvSpPr>
        <p:spPr/>
        <p:txBody>
          <a:bodyPr/>
          <a:lstStyle/>
          <a:p>
            <a:pPr eaLnBrk="1" hangingPunct="1"/>
            <a:r>
              <a:rPr lang="en-US" dirty="0"/>
              <a:t>Precise problem statements include information about the five core </a:t>
            </a:r>
            <a:r>
              <a:rPr lang="ja-JP" altLang="en-US" dirty="0"/>
              <a:t>“</a:t>
            </a:r>
            <a:r>
              <a:rPr lang="en-US" dirty="0"/>
              <a:t>W</a:t>
            </a:r>
            <a:r>
              <a:rPr lang="ja-JP" altLang="en-US" dirty="0"/>
              <a:t>”</a:t>
            </a:r>
            <a:r>
              <a:rPr lang="en-US" dirty="0"/>
              <a:t> questions.</a:t>
            </a:r>
          </a:p>
          <a:p>
            <a:pPr lvl="1" eaLnBrk="1" hangingPunct="1"/>
            <a:r>
              <a:rPr lang="en-US" b="1" dirty="0"/>
              <a:t>What </a:t>
            </a:r>
            <a:r>
              <a:rPr lang="en-US" dirty="0"/>
              <a:t>is problem, and how often is it happening</a:t>
            </a:r>
          </a:p>
          <a:p>
            <a:pPr lvl="1" eaLnBrk="1" hangingPunct="1"/>
            <a:r>
              <a:rPr lang="en-US" b="1" dirty="0"/>
              <a:t>Where</a:t>
            </a:r>
            <a:r>
              <a:rPr lang="en-US" dirty="0"/>
              <a:t> is it happening</a:t>
            </a:r>
          </a:p>
          <a:p>
            <a:pPr lvl="1" eaLnBrk="1" hangingPunct="1"/>
            <a:r>
              <a:rPr lang="en-US" b="1" dirty="0"/>
              <a:t>Who</a:t>
            </a:r>
            <a:r>
              <a:rPr lang="en-US" dirty="0"/>
              <a:t> is engaged in the behavior</a:t>
            </a:r>
          </a:p>
          <a:p>
            <a:pPr lvl="1" eaLnBrk="1" hangingPunct="1"/>
            <a:r>
              <a:rPr lang="en-US" b="1" dirty="0"/>
              <a:t>When</a:t>
            </a:r>
            <a:r>
              <a:rPr lang="en-US" dirty="0"/>
              <a:t> the problem is most likely</a:t>
            </a:r>
          </a:p>
          <a:p>
            <a:pPr lvl="1" eaLnBrk="1" hangingPunct="1"/>
            <a:r>
              <a:rPr lang="en-US" b="1" dirty="0"/>
              <a:t>Why</a:t>
            </a:r>
            <a:r>
              <a:rPr lang="en-US" dirty="0"/>
              <a:t> the problem is sustaining</a:t>
            </a:r>
          </a:p>
        </p:txBody>
      </p:sp>
      <p:pic>
        <p:nvPicPr>
          <p:cNvPr id="4" name="Content Placeholder 4"/>
          <p:cNvPicPr>
            <a:picLocks noChangeAspect="1"/>
          </p:cNvPicPr>
          <p:nvPr/>
        </p:nvPicPr>
        <p:blipFill>
          <a:blip r:embed="rId3"/>
          <a:srcRect l="6662" r="6662"/>
          <a:stretch>
            <a:fillRect/>
          </a:stretch>
        </p:blipFill>
        <p:spPr>
          <a:xfrm>
            <a:off x="7108578" y="5692182"/>
            <a:ext cx="1578222" cy="867961"/>
          </a:xfrm>
          <a:prstGeom prst="rect">
            <a:avLst/>
          </a:prstGeom>
        </p:spPr>
      </p:pic>
    </p:spTree>
    <p:extLst>
      <p:ext uri="{BB962C8B-B14F-4D97-AF65-F5344CB8AC3E}">
        <p14:creationId xmlns:p14="http://schemas.microsoft.com/office/powerpoint/2010/main" val="662630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74638"/>
            <a:ext cx="8229600" cy="1143000"/>
          </a:xfrm>
        </p:spPr>
        <p:txBody>
          <a:bodyPr>
            <a:normAutofit/>
          </a:bodyPr>
          <a:lstStyle/>
          <a:p>
            <a:r>
              <a:rPr lang="en-US" dirty="0"/>
              <a:t>ACTVITY: DATA- Haves &amp; Needs</a:t>
            </a:r>
          </a:p>
        </p:txBody>
      </p:sp>
      <p:sp>
        <p:nvSpPr>
          <p:cNvPr id="4" name="Text Placeholder 3"/>
          <p:cNvSpPr>
            <a:spLocks noGrp="1"/>
          </p:cNvSpPr>
          <p:nvPr>
            <p:ph type="body" idx="1"/>
          </p:nvPr>
        </p:nvSpPr>
        <p:spPr>
          <a:xfrm>
            <a:off x="457200" y="2062350"/>
            <a:ext cx="4040188" cy="639762"/>
          </a:xfrm>
        </p:spPr>
        <p:txBody>
          <a:bodyPr>
            <a:normAutofit/>
          </a:bodyPr>
          <a:lstStyle/>
          <a:p>
            <a:r>
              <a:rPr lang="en-US" dirty="0"/>
              <a:t>1. What data do you Have?	</a:t>
            </a:r>
          </a:p>
        </p:txBody>
      </p:sp>
      <p:sp>
        <p:nvSpPr>
          <p:cNvPr id="5" name="Content Placeholder 4"/>
          <p:cNvSpPr>
            <a:spLocks noGrp="1"/>
          </p:cNvSpPr>
          <p:nvPr>
            <p:ph sz="half" idx="2"/>
          </p:nvPr>
        </p:nvSpPr>
        <p:spPr>
          <a:xfrm>
            <a:off x="457200" y="2814637"/>
            <a:ext cx="4040188" cy="3311526"/>
          </a:xfrm>
        </p:spPr>
        <p:txBody>
          <a:bodyPr>
            <a:normAutofit lnSpcReduction="10000"/>
          </a:bodyPr>
          <a:lstStyle/>
          <a:p>
            <a:r>
              <a:rPr lang="en-US" i="1" dirty="0"/>
              <a:t>Take a few minutes and write down the data you know you have to inform your valued outcomes</a:t>
            </a:r>
            <a:r>
              <a:rPr lang="mr-IN" i="1" dirty="0"/>
              <a:t>…</a:t>
            </a:r>
            <a:endParaRPr lang="en-US" i="1" dirty="0"/>
          </a:p>
          <a:p>
            <a:r>
              <a:rPr lang="en-US" dirty="0"/>
              <a:t>Fidelity Data- including practices used by teachers </a:t>
            </a:r>
          </a:p>
          <a:p>
            <a:r>
              <a:rPr lang="en-US" dirty="0"/>
              <a:t>Outcome Data- including “small” units of data that show progress</a:t>
            </a:r>
          </a:p>
        </p:txBody>
      </p:sp>
      <p:sp>
        <p:nvSpPr>
          <p:cNvPr id="6" name="Text Placeholder 5"/>
          <p:cNvSpPr>
            <a:spLocks noGrp="1"/>
          </p:cNvSpPr>
          <p:nvPr>
            <p:ph type="body" sz="quarter" idx="3"/>
          </p:nvPr>
        </p:nvSpPr>
        <p:spPr>
          <a:xfrm>
            <a:off x="4645025" y="2174875"/>
            <a:ext cx="4041775" cy="639762"/>
          </a:xfrm>
        </p:spPr>
        <p:txBody>
          <a:bodyPr>
            <a:normAutofit fontScale="92500" lnSpcReduction="20000"/>
          </a:bodyPr>
          <a:lstStyle/>
          <a:p>
            <a:r>
              <a:rPr lang="en-US" dirty="0"/>
              <a:t>2. What Data do you Need? / Problems with Data? </a:t>
            </a:r>
          </a:p>
        </p:txBody>
      </p:sp>
      <p:sp>
        <p:nvSpPr>
          <p:cNvPr id="7" name="Content Placeholder 6"/>
          <p:cNvSpPr>
            <a:spLocks noGrp="1"/>
          </p:cNvSpPr>
          <p:nvPr>
            <p:ph sz="quarter" idx="4"/>
          </p:nvPr>
        </p:nvSpPr>
        <p:spPr>
          <a:xfrm>
            <a:off x="4645025" y="2814637"/>
            <a:ext cx="4041775" cy="3311526"/>
          </a:xfrm>
        </p:spPr>
        <p:txBody>
          <a:bodyPr>
            <a:normAutofit lnSpcReduction="10000"/>
          </a:bodyPr>
          <a:lstStyle/>
          <a:p>
            <a:r>
              <a:rPr lang="en-US" i="1" dirty="0"/>
              <a:t>Take a few minutes and write down the data you do not yet have to inform your valued outcomes</a:t>
            </a:r>
            <a:r>
              <a:rPr lang="mr-IN" i="1" dirty="0"/>
              <a:t>…</a:t>
            </a:r>
            <a:endParaRPr lang="en-US" i="1" dirty="0"/>
          </a:p>
          <a:p>
            <a:r>
              <a:rPr lang="en-US" dirty="0"/>
              <a:t>Fidelity Data- including practices used by teachers </a:t>
            </a:r>
          </a:p>
          <a:p>
            <a:r>
              <a:rPr lang="en-US" dirty="0"/>
              <a:t>Outcome Data- including “small” units of data that show progress</a:t>
            </a:r>
          </a:p>
          <a:p>
            <a:endParaRPr lang="en-US" i="1" dirty="0"/>
          </a:p>
          <a:p>
            <a:endParaRPr lang="en-US" dirty="0"/>
          </a:p>
        </p:txBody>
      </p:sp>
      <p:sp>
        <p:nvSpPr>
          <p:cNvPr id="8" name="Text Placeholder 3"/>
          <p:cNvSpPr txBox="1">
            <a:spLocks/>
          </p:cNvSpPr>
          <p:nvPr/>
        </p:nvSpPr>
        <p:spPr>
          <a:xfrm>
            <a:off x="609600" y="1215232"/>
            <a:ext cx="7702396" cy="63976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a:t>Considering your Valued Outcomes</a:t>
            </a:r>
            <a:r>
              <a:rPr lang="mr-IN" dirty="0"/>
              <a:t>…</a:t>
            </a:r>
            <a:endParaRPr lang="en-US" dirty="0"/>
          </a:p>
        </p:txBody>
      </p:sp>
    </p:spTree>
    <p:extLst>
      <p:ext uri="{BB962C8B-B14F-4D97-AF65-F5344CB8AC3E}">
        <p14:creationId xmlns:p14="http://schemas.microsoft.com/office/powerpoint/2010/main" val="2498798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rcRect l="-33205" r="-33205"/>
          <a:stretch>
            <a:fillRect/>
          </a:stretch>
        </p:blipFill>
        <p:spPr>
          <a:xfrm>
            <a:off x="-2218677" y="160750"/>
            <a:ext cx="13440675" cy="6697250"/>
          </a:xfrm>
        </p:spPr>
      </p:pic>
      <p:sp>
        <p:nvSpPr>
          <p:cNvPr id="5" name="TextBox 4"/>
          <p:cNvSpPr txBox="1"/>
          <p:nvPr/>
        </p:nvSpPr>
        <p:spPr>
          <a:xfrm>
            <a:off x="594862" y="6269253"/>
            <a:ext cx="5530613" cy="646331"/>
          </a:xfrm>
          <a:prstGeom prst="rect">
            <a:avLst/>
          </a:prstGeom>
          <a:noFill/>
        </p:spPr>
        <p:txBody>
          <a:bodyPr wrap="square" rtlCol="0">
            <a:spAutoFit/>
          </a:bodyPr>
          <a:lstStyle/>
          <a:p>
            <a:r>
              <a:rPr lang="en-US" dirty="0"/>
              <a:t>Swain-Bradway, Putnam, </a:t>
            </a:r>
            <a:r>
              <a:rPr lang="en-US" dirty="0" err="1"/>
              <a:t>Simonsen</a:t>
            </a:r>
            <a:r>
              <a:rPr lang="en-US" dirty="0"/>
              <a:t>, Freeman, Lane, et al., in press</a:t>
            </a:r>
          </a:p>
        </p:txBody>
      </p:sp>
      <p:pic>
        <p:nvPicPr>
          <p:cNvPr id="6" name="Content Placeholder 4"/>
          <p:cNvPicPr>
            <a:picLocks noChangeAspect="1"/>
          </p:cNvPicPr>
          <p:nvPr/>
        </p:nvPicPr>
        <p:blipFill>
          <a:blip r:embed="rId4"/>
          <a:srcRect l="6662" r="6662"/>
          <a:stretch>
            <a:fillRect/>
          </a:stretch>
        </p:blipFill>
        <p:spPr>
          <a:xfrm>
            <a:off x="7284405" y="1499016"/>
            <a:ext cx="1464266" cy="805290"/>
          </a:xfrm>
          <a:prstGeom prst="rect">
            <a:avLst/>
          </a:prstGeom>
        </p:spPr>
      </p:pic>
    </p:spTree>
    <p:extLst>
      <p:ext uri="{BB962C8B-B14F-4D97-AF65-F5344CB8AC3E}">
        <p14:creationId xmlns:p14="http://schemas.microsoft.com/office/powerpoint/2010/main" val="2978434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word about PREVENTION</a:t>
            </a:r>
            <a:r>
              <a:rPr lang="mr-IN" dirty="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a:t>Prior to having to identify a specific problem, we can PREVENT and REDUCE any current issues by:</a:t>
            </a:r>
          </a:p>
          <a:p>
            <a:r>
              <a:rPr lang="en-US" dirty="0"/>
              <a:t>Improving fidelity of core features</a:t>
            </a:r>
          </a:p>
          <a:p>
            <a:r>
              <a:rPr lang="en-US" dirty="0"/>
              <a:t>We often KNOW what some of the biggest issues are</a:t>
            </a:r>
            <a:r>
              <a:rPr lang="mr-IN" dirty="0"/>
              <a:t>…</a:t>
            </a:r>
            <a:r>
              <a:rPr lang="en-US" dirty="0"/>
              <a:t>without a fidelity measure ;-)</a:t>
            </a:r>
          </a:p>
          <a:p>
            <a:endParaRPr lang="en-US" dirty="0"/>
          </a:p>
          <a:p>
            <a:r>
              <a:rPr lang="en-US" i="1" dirty="0"/>
              <a:t>I am not saying abandon fidelity measures</a:t>
            </a:r>
            <a:r>
              <a:rPr lang="mr-IN" i="1" dirty="0"/>
              <a:t>…</a:t>
            </a:r>
            <a:r>
              <a:rPr lang="en-US" i="1" dirty="0"/>
              <a:t>I AM saying working on boosting best practices is ALWAYS a good course of action. </a:t>
            </a:r>
          </a:p>
        </p:txBody>
      </p:sp>
      <p:pic>
        <p:nvPicPr>
          <p:cNvPr id="4" name="Picture 3" descr="Safety n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3819" y="5459867"/>
            <a:ext cx="1700180" cy="1245933"/>
          </a:xfrm>
          <a:prstGeom prst="rect">
            <a:avLst/>
          </a:prstGeom>
        </p:spPr>
      </p:pic>
    </p:spTree>
    <p:extLst>
      <p:ext uri="{BB962C8B-B14F-4D97-AF65-F5344CB8AC3E}">
        <p14:creationId xmlns:p14="http://schemas.microsoft.com/office/powerpoint/2010/main" val="2069861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188</TotalTime>
  <Words>1544</Words>
  <Application>Microsoft Office PowerPoint</Application>
  <PresentationFormat>On-screen Show (4:3)</PresentationFormat>
  <Paragraphs>205</Paragraphs>
  <Slides>28</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ＭＳ Ｐゴシック</vt:lpstr>
      <vt:lpstr>Arial</vt:lpstr>
      <vt:lpstr>Calibri</vt:lpstr>
      <vt:lpstr>Cambria</vt:lpstr>
      <vt:lpstr>Mangal</vt:lpstr>
      <vt:lpstr>Times New Roman</vt:lpstr>
      <vt:lpstr>Wingdings</vt:lpstr>
      <vt:lpstr>Office Theme</vt:lpstr>
      <vt:lpstr>HS-PBIS COP #4 Data for Decision Making in High Schools  Jessica Swain-Bradway, Ph.D.  With contributions from the partners of the National PBIS TA Center www.PBIS.org </vt:lpstr>
      <vt:lpstr>PowerPoint Presentation</vt:lpstr>
      <vt:lpstr>ACTIVITY: Valued Outcomes </vt:lpstr>
      <vt:lpstr>PowerPoint Presentation</vt:lpstr>
      <vt:lpstr>We Actually, Really, Super, Duper, Need Data…</vt:lpstr>
      <vt:lpstr>Precision Problem Statements (What are the data we need for linking action plans?)</vt:lpstr>
      <vt:lpstr>ACTVITY: DATA- Haves &amp; Needs</vt:lpstr>
      <vt:lpstr>PowerPoint Presentation</vt:lpstr>
      <vt:lpstr>A word about PREVENTION…</vt:lpstr>
      <vt:lpstr>Precision </vt:lpstr>
      <vt:lpstr>Fidelity as a CORE FEATURE </vt:lpstr>
      <vt:lpstr>PowerPoint Presentation</vt:lpstr>
      <vt:lpstr>Outcomes</vt:lpstr>
      <vt:lpstr>PowerPoint Presentation</vt:lpstr>
      <vt:lpstr>Action Planning </vt:lpstr>
      <vt:lpstr>ACTVITY: DATA- Haves &amp; Needs</vt:lpstr>
      <vt:lpstr>HS-PBIS COP #4  Data for Decision Making in High Schools - Linking Solutions to Data Jessica Swain-Bradway, Ph.D.  With contributions from the partners of the National PBIS TA Center www.PBIS.org, and PBIS Apps www.pbisapps.org </vt:lpstr>
      <vt:lpstr>PowerPoint Presentation</vt:lpstr>
      <vt:lpstr>Linking Solutions </vt:lpstr>
      <vt:lpstr>Precision </vt:lpstr>
      <vt:lpstr>PowerPoint Presentation</vt:lpstr>
      <vt:lpstr>PowerPoint Presentation</vt:lpstr>
      <vt:lpstr>ACTIVITY: Making connections</vt:lpstr>
      <vt:lpstr>Supporting Adult Behaviors</vt:lpstr>
      <vt:lpstr>ACTIVITY: Supporting Adult Behaviors</vt:lpstr>
      <vt:lpstr>PowerPoint Presentation</vt:lpstr>
      <vt:lpstr>PowerPoint Presentation</vt:lpstr>
      <vt:lpstr>Thank you!</vt:lpstr>
    </vt:vector>
  </TitlesOfParts>
  <Company>MWPBIS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HS-PBIS COP #4  </dc:title>
  <dc:creator>Jessica Swain-Bradway</dc:creator>
  <cp:lastModifiedBy>Cristy Clouse</cp:lastModifiedBy>
  <cp:revision>13</cp:revision>
  <dcterms:created xsi:type="dcterms:W3CDTF">2017-04-04T18:33:23Z</dcterms:created>
  <dcterms:modified xsi:type="dcterms:W3CDTF">2017-04-26T18:41:01Z</dcterms:modified>
</cp:coreProperties>
</file>